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6" r:id="rId3"/>
    <p:sldId id="273" r:id="rId4"/>
    <p:sldId id="274" r:id="rId5"/>
    <p:sldId id="262" r:id="rId6"/>
    <p:sldId id="267" r:id="rId7"/>
    <p:sldId id="259" r:id="rId8"/>
    <p:sldId id="260" r:id="rId9"/>
    <p:sldId id="271" r:id="rId10"/>
    <p:sldId id="265" r:id="rId11"/>
    <p:sldId id="258" r:id="rId12"/>
    <p:sldId id="269" r:id="rId13"/>
    <p:sldId id="266" r:id="rId14"/>
    <p:sldId id="270" r:id="rId15"/>
    <p:sldId id="278" r:id="rId16"/>
    <p:sldId id="275"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A4BAA-84FA-432F-8E39-7B620BF35B66}"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fr-FR"/>
        </a:p>
      </dgm:t>
    </dgm:pt>
    <dgm:pt modelId="{0E7A14C3-B833-4453-88E3-908016D183F5}">
      <dgm:prSet phldrT="[Texte]"/>
      <dgm:spPr/>
      <dgm:t>
        <a:bodyPr/>
        <a:lstStyle/>
        <a:p>
          <a:r>
            <a:rPr lang="fr-FR" dirty="0"/>
            <a:t>I</a:t>
          </a:r>
        </a:p>
      </dgm:t>
    </dgm:pt>
    <dgm:pt modelId="{90924604-2451-4C75-B592-4A87D7BA5137}" type="parTrans" cxnId="{DA26F262-8F89-45C8-895E-FD4AB9045EB9}">
      <dgm:prSet/>
      <dgm:spPr/>
      <dgm:t>
        <a:bodyPr/>
        <a:lstStyle/>
        <a:p>
          <a:endParaRPr lang="fr-FR"/>
        </a:p>
      </dgm:t>
    </dgm:pt>
    <dgm:pt modelId="{D3BE63E3-9DE8-485C-BB3A-F1005959C458}" type="sibTrans" cxnId="{DA26F262-8F89-45C8-895E-FD4AB9045EB9}">
      <dgm:prSet/>
      <dgm:spPr/>
      <dgm:t>
        <a:bodyPr/>
        <a:lstStyle/>
        <a:p>
          <a:endParaRPr lang="fr-FR"/>
        </a:p>
      </dgm:t>
    </dgm:pt>
    <dgm:pt modelId="{072081AF-18ED-4717-8319-CB9B5F132C14}">
      <dgm:prSet phldrT="[Texte]"/>
      <dgm:spPr/>
      <dgm:t>
        <a:bodyPr/>
        <a:lstStyle/>
        <a:p>
          <a:r>
            <a:rPr lang="fr-FR" dirty="0"/>
            <a:t>Qu’est ce qu’un plan d’intervention ?</a:t>
          </a:r>
        </a:p>
      </dgm:t>
    </dgm:pt>
    <dgm:pt modelId="{D938ADB6-4CB3-4D9C-82B6-DB642AFD1D77}" type="parTrans" cxnId="{E87659D2-F25D-49C6-9B4B-DCDB93684079}">
      <dgm:prSet/>
      <dgm:spPr/>
      <dgm:t>
        <a:bodyPr/>
        <a:lstStyle/>
        <a:p>
          <a:endParaRPr lang="fr-FR"/>
        </a:p>
      </dgm:t>
    </dgm:pt>
    <dgm:pt modelId="{FF70CC7A-3581-4148-9FB6-50DE048902C1}" type="sibTrans" cxnId="{E87659D2-F25D-49C6-9B4B-DCDB93684079}">
      <dgm:prSet/>
      <dgm:spPr/>
      <dgm:t>
        <a:bodyPr/>
        <a:lstStyle/>
        <a:p>
          <a:endParaRPr lang="fr-FR"/>
        </a:p>
      </dgm:t>
    </dgm:pt>
    <dgm:pt modelId="{85B53007-D5E0-47B2-8CF4-6356071D0025}">
      <dgm:prSet phldrT="[Texte]"/>
      <dgm:spPr/>
      <dgm:t>
        <a:bodyPr/>
        <a:lstStyle/>
        <a:p>
          <a:r>
            <a:rPr lang="fr-FR" dirty="0"/>
            <a:t>II</a:t>
          </a:r>
        </a:p>
      </dgm:t>
    </dgm:pt>
    <dgm:pt modelId="{BB9F517C-FA63-4E2F-AA77-B0C5E389C805}" type="parTrans" cxnId="{6E5ED805-2FF4-4FFD-A16F-ED2E6C824EBA}">
      <dgm:prSet/>
      <dgm:spPr/>
      <dgm:t>
        <a:bodyPr/>
        <a:lstStyle/>
        <a:p>
          <a:endParaRPr lang="fr-FR"/>
        </a:p>
      </dgm:t>
    </dgm:pt>
    <dgm:pt modelId="{04509460-B6A4-4A6C-A97A-17EA11B6C351}" type="sibTrans" cxnId="{6E5ED805-2FF4-4FFD-A16F-ED2E6C824EBA}">
      <dgm:prSet/>
      <dgm:spPr/>
      <dgm:t>
        <a:bodyPr/>
        <a:lstStyle/>
        <a:p>
          <a:endParaRPr lang="fr-FR"/>
        </a:p>
      </dgm:t>
    </dgm:pt>
    <dgm:pt modelId="{D219E7CF-9C9D-483E-9194-FF35CC4E1C62}">
      <dgm:prSet phldrT="[Texte]"/>
      <dgm:spPr/>
      <dgm:t>
        <a:bodyPr/>
        <a:lstStyle/>
        <a:p>
          <a:r>
            <a:rPr lang="fr-FR" dirty="0"/>
            <a:t>Pourquoi mettre en place un plan d’intervention ?</a:t>
          </a:r>
        </a:p>
      </dgm:t>
    </dgm:pt>
    <dgm:pt modelId="{76FD1948-14DD-468A-8D52-52A236683505}" type="parTrans" cxnId="{621B3C5C-20BE-4AFE-8881-C27D42A23705}">
      <dgm:prSet/>
      <dgm:spPr/>
      <dgm:t>
        <a:bodyPr/>
        <a:lstStyle/>
        <a:p>
          <a:endParaRPr lang="fr-FR"/>
        </a:p>
      </dgm:t>
    </dgm:pt>
    <dgm:pt modelId="{5BAE62C0-4EBF-41CD-ADC9-430D7D84B0BA}" type="sibTrans" cxnId="{621B3C5C-20BE-4AFE-8881-C27D42A23705}">
      <dgm:prSet/>
      <dgm:spPr/>
      <dgm:t>
        <a:bodyPr/>
        <a:lstStyle/>
        <a:p>
          <a:endParaRPr lang="fr-FR"/>
        </a:p>
      </dgm:t>
    </dgm:pt>
    <dgm:pt modelId="{D186DFF5-82E1-4A51-8467-40BEE83BF04F}">
      <dgm:prSet phldrT="[Texte]"/>
      <dgm:spPr/>
      <dgm:t>
        <a:bodyPr/>
        <a:lstStyle/>
        <a:p>
          <a:r>
            <a:rPr lang="fr-FR" dirty="0"/>
            <a:t>III</a:t>
          </a:r>
        </a:p>
      </dgm:t>
    </dgm:pt>
    <dgm:pt modelId="{DFFDA1D2-23C3-4821-8F4D-C11D08E5D522}" type="parTrans" cxnId="{09BD5B24-F1B1-4525-AA2F-F2B0FED0F230}">
      <dgm:prSet/>
      <dgm:spPr/>
      <dgm:t>
        <a:bodyPr/>
        <a:lstStyle/>
        <a:p>
          <a:endParaRPr lang="fr-FR"/>
        </a:p>
      </dgm:t>
    </dgm:pt>
    <dgm:pt modelId="{C447751A-B04F-4FBE-ACC5-0700FE868266}" type="sibTrans" cxnId="{09BD5B24-F1B1-4525-AA2F-F2B0FED0F230}">
      <dgm:prSet/>
      <dgm:spPr/>
      <dgm:t>
        <a:bodyPr/>
        <a:lstStyle/>
        <a:p>
          <a:endParaRPr lang="fr-FR"/>
        </a:p>
      </dgm:t>
    </dgm:pt>
    <dgm:pt modelId="{42AF84ED-E1E7-41C9-ACB7-790EDA4340F7}">
      <dgm:prSet phldrT="[Texte]"/>
      <dgm:spPr/>
      <dgm:t>
        <a:bodyPr/>
        <a:lstStyle/>
        <a:p>
          <a:r>
            <a:rPr lang="fr-FR" dirty="0"/>
            <a:t>Les différents plans d’intervention</a:t>
          </a:r>
        </a:p>
      </dgm:t>
    </dgm:pt>
    <dgm:pt modelId="{0C481B6A-1009-4C13-8C77-09FA1E4F570F}" type="parTrans" cxnId="{AAE32378-5130-469F-B3DC-D24A45FB488D}">
      <dgm:prSet/>
      <dgm:spPr/>
      <dgm:t>
        <a:bodyPr/>
        <a:lstStyle/>
        <a:p>
          <a:endParaRPr lang="fr-FR"/>
        </a:p>
      </dgm:t>
    </dgm:pt>
    <dgm:pt modelId="{3627AF58-941D-48B7-A4A5-08986A562C4D}" type="sibTrans" cxnId="{AAE32378-5130-469F-B3DC-D24A45FB488D}">
      <dgm:prSet/>
      <dgm:spPr/>
      <dgm:t>
        <a:bodyPr/>
        <a:lstStyle/>
        <a:p>
          <a:endParaRPr lang="fr-FR"/>
        </a:p>
      </dgm:t>
    </dgm:pt>
    <dgm:pt modelId="{054185AF-5665-3E41-B6DA-70AF1EF43312}">
      <dgm:prSet phldrT="[Texte]"/>
      <dgm:spPr/>
      <dgm:t>
        <a:bodyPr/>
        <a:lstStyle/>
        <a:p>
          <a:r>
            <a:rPr lang="fr-FR" dirty="0"/>
            <a:t>IV</a:t>
          </a:r>
        </a:p>
      </dgm:t>
    </dgm:pt>
    <dgm:pt modelId="{B189E4DD-0884-C748-A2B6-A985FDA5DFF7}" type="parTrans" cxnId="{BDBB3DCC-A9CD-6845-9CDC-AF9D37331923}">
      <dgm:prSet/>
      <dgm:spPr/>
      <dgm:t>
        <a:bodyPr/>
        <a:lstStyle/>
        <a:p>
          <a:endParaRPr lang="fr-FR"/>
        </a:p>
      </dgm:t>
    </dgm:pt>
    <dgm:pt modelId="{57F4BB09-1443-AA49-8188-179850667443}" type="sibTrans" cxnId="{BDBB3DCC-A9CD-6845-9CDC-AF9D37331923}">
      <dgm:prSet/>
      <dgm:spPr/>
      <dgm:t>
        <a:bodyPr/>
        <a:lstStyle/>
        <a:p>
          <a:endParaRPr lang="fr-FR"/>
        </a:p>
      </dgm:t>
    </dgm:pt>
    <dgm:pt modelId="{4BDF3EB7-2D43-DA48-BF99-F375273A0F1D}">
      <dgm:prSet/>
      <dgm:spPr/>
      <dgm:t>
        <a:bodyPr/>
        <a:lstStyle/>
        <a:p>
          <a:r>
            <a:rPr lang="fr-FR" dirty="0"/>
            <a:t>Bibliographie </a:t>
          </a:r>
        </a:p>
      </dgm:t>
    </dgm:pt>
    <dgm:pt modelId="{828F7607-D149-8247-84BE-1748891A3D1B}" type="parTrans" cxnId="{EBE9D808-2581-6E41-B14A-2B4B52A3FC6E}">
      <dgm:prSet/>
      <dgm:spPr/>
      <dgm:t>
        <a:bodyPr/>
        <a:lstStyle/>
        <a:p>
          <a:endParaRPr lang="fr-FR"/>
        </a:p>
      </dgm:t>
    </dgm:pt>
    <dgm:pt modelId="{D8208ED6-A2FC-C94F-BE78-B48FF6C5DD49}" type="sibTrans" cxnId="{EBE9D808-2581-6E41-B14A-2B4B52A3FC6E}">
      <dgm:prSet/>
      <dgm:spPr/>
      <dgm:t>
        <a:bodyPr/>
        <a:lstStyle/>
        <a:p>
          <a:endParaRPr lang="fr-FR"/>
        </a:p>
      </dgm:t>
    </dgm:pt>
    <dgm:pt modelId="{76D1C602-8949-4F3C-8FD7-CAE7B4972FBC}" type="pres">
      <dgm:prSet presAssocID="{32CA4BAA-84FA-432F-8E39-7B620BF35B66}" presName="Name0" presStyleCnt="0">
        <dgm:presLayoutVars>
          <dgm:dir/>
          <dgm:animLvl val="lvl"/>
          <dgm:resizeHandles val="exact"/>
        </dgm:presLayoutVars>
      </dgm:prSet>
      <dgm:spPr/>
    </dgm:pt>
    <dgm:pt modelId="{47FE4373-2623-45B0-A01E-2F8242764641}" type="pres">
      <dgm:prSet presAssocID="{0E7A14C3-B833-4453-88E3-908016D183F5}" presName="linNode" presStyleCnt="0"/>
      <dgm:spPr/>
    </dgm:pt>
    <dgm:pt modelId="{D00CBF84-AA62-4C7C-99C8-3BBF91241382}" type="pres">
      <dgm:prSet presAssocID="{0E7A14C3-B833-4453-88E3-908016D183F5}" presName="parentText" presStyleLbl="node1" presStyleIdx="0" presStyleCnt="4">
        <dgm:presLayoutVars>
          <dgm:chMax val="1"/>
          <dgm:bulletEnabled val="1"/>
        </dgm:presLayoutVars>
      </dgm:prSet>
      <dgm:spPr/>
    </dgm:pt>
    <dgm:pt modelId="{13574265-623D-4244-8B66-80D63B1A5B13}" type="pres">
      <dgm:prSet presAssocID="{0E7A14C3-B833-4453-88E3-908016D183F5}" presName="descendantText" presStyleLbl="alignAccFollowNode1" presStyleIdx="0" presStyleCnt="4">
        <dgm:presLayoutVars>
          <dgm:bulletEnabled val="1"/>
        </dgm:presLayoutVars>
      </dgm:prSet>
      <dgm:spPr/>
    </dgm:pt>
    <dgm:pt modelId="{497B72FC-9B18-4E1D-A34C-7BE3A023C245}" type="pres">
      <dgm:prSet presAssocID="{D3BE63E3-9DE8-485C-BB3A-F1005959C458}" presName="sp" presStyleCnt="0"/>
      <dgm:spPr/>
    </dgm:pt>
    <dgm:pt modelId="{788374C5-F64F-4CAF-B663-5C804240B38A}" type="pres">
      <dgm:prSet presAssocID="{85B53007-D5E0-47B2-8CF4-6356071D0025}" presName="linNode" presStyleCnt="0"/>
      <dgm:spPr/>
    </dgm:pt>
    <dgm:pt modelId="{642049E5-D4A6-4B4B-B36A-4499F1FC0055}" type="pres">
      <dgm:prSet presAssocID="{85B53007-D5E0-47B2-8CF4-6356071D0025}" presName="parentText" presStyleLbl="node1" presStyleIdx="1" presStyleCnt="4">
        <dgm:presLayoutVars>
          <dgm:chMax val="1"/>
          <dgm:bulletEnabled val="1"/>
        </dgm:presLayoutVars>
      </dgm:prSet>
      <dgm:spPr/>
    </dgm:pt>
    <dgm:pt modelId="{A7197A60-3FD3-4F58-B03B-1B648660A465}" type="pres">
      <dgm:prSet presAssocID="{85B53007-D5E0-47B2-8CF4-6356071D0025}" presName="descendantText" presStyleLbl="alignAccFollowNode1" presStyleIdx="1" presStyleCnt="4">
        <dgm:presLayoutVars>
          <dgm:bulletEnabled val="1"/>
        </dgm:presLayoutVars>
      </dgm:prSet>
      <dgm:spPr/>
    </dgm:pt>
    <dgm:pt modelId="{15CBDA27-DAA8-438E-A51A-D6CD8BBEF46E}" type="pres">
      <dgm:prSet presAssocID="{04509460-B6A4-4A6C-A97A-17EA11B6C351}" presName="sp" presStyleCnt="0"/>
      <dgm:spPr/>
    </dgm:pt>
    <dgm:pt modelId="{167CCD94-F208-4EF5-A217-91AFC454DE54}" type="pres">
      <dgm:prSet presAssocID="{D186DFF5-82E1-4A51-8467-40BEE83BF04F}" presName="linNode" presStyleCnt="0"/>
      <dgm:spPr/>
    </dgm:pt>
    <dgm:pt modelId="{40D8082D-0519-4D7A-8D03-D739DC8406AE}" type="pres">
      <dgm:prSet presAssocID="{D186DFF5-82E1-4A51-8467-40BEE83BF04F}" presName="parentText" presStyleLbl="node1" presStyleIdx="2" presStyleCnt="4">
        <dgm:presLayoutVars>
          <dgm:chMax val="1"/>
          <dgm:bulletEnabled val="1"/>
        </dgm:presLayoutVars>
      </dgm:prSet>
      <dgm:spPr/>
    </dgm:pt>
    <dgm:pt modelId="{455073B6-B9DD-F048-9F2F-43ABE74C4257}" type="pres">
      <dgm:prSet presAssocID="{D186DFF5-82E1-4A51-8467-40BEE83BF04F}" presName="descendantText" presStyleLbl="alignAccFollowNode1" presStyleIdx="2" presStyleCnt="4">
        <dgm:presLayoutVars>
          <dgm:bulletEnabled val="1"/>
        </dgm:presLayoutVars>
      </dgm:prSet>
      <dgm:spPr/>
    </dgm:pt>
    <dgm:pt modelId="{C43CF50E-B9AC-7A4E-AD9D-8E7DE9D34EDC}" type="pres">
      <dgm:prSet presAssocID="{C447751A-B04F-4FBE-ACC5-0700FE868266}" presName="sp" presStyleCnt="0"/>
      <dgm:spPr/>
    </dgm:pt>
    <dgm:pt modelId="{1B77B2B2-7046-594E-BA17-5253A7C1B127}" type="pres">
      <dgm:prSet presAssocID="{054185AF-5665-3E41-B6DA-70AF1EF43312}" presName="linNode" presStyleCnt="0"/>
      <dgm:spPr/>
    </dgm:pt>
    <dgm:pt modelId="{815F43CE-8621-DF47-B889-971CFF8D8B22}" type="pres">
      <dgm:prSet presAssocID="{054185AF-5665-3E41-B6DA-70AF1EF43312}" presName="parentText" presStyleLbl="node1" presStyleIdx="3" presStyleCnt="4">
        <dgm:presLayoutVars>
          <dgm:chMax val="1"/>
          <dgm:bulletEnabled val="1"/>
        </dgm:presLayoutVars>
      </dgm:prSet>
      <dgm:spPr/>
    </dgm:pt>
    <dgm:pt modelId="{6C4BB0F9-4E60-C542-966F-5D4605EA6564}" type="pres">
      <dgm:prSet presAssocID="{054185AF-5665-3E41-B6DA-70AF1EF43312}" presName="descendantText" presStyleLbl="alignAccFollowNode1" presStyleIdx="3" presStyleCnt="4">
        <dgm:presLayoutVars>
          <dgm:bulletEnabled val="1"/>
        </dgm:presLayoutVars>
      </dgm:prSet>
      <dgm:spPr/>
    </dgm:pt>
  </dgm:ptLst>
  <dgm:cxnLst>
    <dgm:cxn modelId="{6E5ED805-2FF4-4FFD-A16F-ED2E6C824EBA}" srcId="{32CA4BAA-84FA-432F-8E39-7B620BF35B66}" destId="{85B53007-D5E0-47B2-8CF4-6356071D0025}" srcOrd="1" destOrd="0" parTransId="{BB9F517C-FA63-4E2F-AA77-B0C5E389C805}" sibTransId="{04509460-B6A4-4A6C-A97A-17EA11B6C351}"/>
    <dgm:cxn modelId="{EBE9D808-2581-6E41-B14A-2B4B52A3FC6E}" srcId="{054185AF-5665-3E41-B6DA-70AF1EF43312}" destId="{4BDF3EB7-2D43-DA48-BF99-F375273A0F1D}" srcOrd="0" destOrd="0" parTransId="{828F7607-D149-8247-84BE-1748891A3D1B}" sibTransId="{D8208ED6-A2FC-C94F-BE78-B48FF6C5DD49}"/>
    <dgm:cxn modelId="{09BD5B24-F1B1-4525-AA2F-F2B0FED0F230}" srcId="{32CA4BAA-84FA-432F-8E39-7B620BF35B66}" destId="{D186DFF5-82E1-4A51-8467-40BEE83BF04F}" srcOrd="2" destOrd="0" parTransId="{DFFDA1D2-23C3-4821-8F4D-C11D08E5D522}" sibTransId="{C447751A-B04F-4FBE-ACC5-0700FE868266}"/>
    <dgm:cxn modelId="{B4C64A31-E871-334B-B562-051D87ECE882}" type="presOf" srcId="{D219E7CF-9C9D-483E-9194-FF35CC4E1C62}" destId="{A7197A60-3FD3-4F58-B03B-1B648660A465}" srcOrd="0" destOrd="0" presId="urn:microsoft.com/office/officeart/2005/8/layout/vList5"/>
    <dgm:cxn modelId="{621B3C5C-20BE-4AFE-8881-C27D42A23705}" srcId="{85B53007-D5E0-47B2-8CF4-6356071D0025}" destId="{D219E7CF-9C9D-483E-9194-FF35CC4E1C62}" srcOrd="0" destOrd="0" parTransId="{76FD1948-14DD-468A-8D52-52A236683505}" sibTransId="{5BAE62C0-4EBF-41CD-ADC9-430D7D84B0BA}"/>
    <dgm:cxn modelId="{DA26F262-8F89-45C8-895E-FD4AB9045EB9}" srcId="{32CA4BAA-84FA-432F-8E39-7B620BF35B66}" destId="{0E7A14C3-B833-4453-88E3-908016D183F5}" srcOrd="0" destOrd="0" parTransId="{90924604-2451-4C75-B592-4A87D7BA5137}" sibTransId="{D3BE63E3-9DE8-485C-BB3A-F1005959C458}"/>
    <dgm:cxn modelId="{8E33DA4F-2EB2-F44D-A7AA-9A7D9C6A180C}" type="presOf" srcId="{054185AF-5665-3E41-B6DA-70AF1EF43312}" destId="{815F43CE-8621-DF47-B889-971CFF8D8B22}" srcOrd="0" destOrd="0" presId="urn:microsoft.com/office/officeart/2005/8/layout/vList5"/>
    <dgm:cxn modelId="{102F0072-2E30-6A4C-A95F-0C99490C871E}" type="presOf" srcId="{072081AF-18ED-4717-8319-CB9B5F132C14}" destId="{13574265-623D-4244-8B66-80D63B1A5B13}" srcOrd="0" destOrd="0" presId="urn:microsoft.com/office/officeart/2005/8/layout/vList5"/>
    <dgm:cxn modelId="{37870B58-80DA-2746-B32A-F571D9F64E5D}" type="presOf" srcId="{4BDF3EB7-2D43-DA48-BF99-F375273A0F1D}" destId="{6C4BB0F9-4E60-C542-966F-5D4605EA6564}" srcOrd="0" destOrd="0" presId="urn:microsoft.com/office/officeart/2005/8/layout/vList5"/>
    <dgm:cxn modelId="{AAE32378-5130-469F-B3DC-D24A45FB488D}" srcId="{D186DFF5-82E1-4A51-8467-40BEE83BF04F}" destId="{42AF84ED-E1E7-41C9-ACB7-790EDA4340F7}" srcOrd="0" destOrd="0" parTransId="{0C481B6A-1009-4C13-8C77-09FA1E4F570F}" sibTransId="{3627AF58-941D-48B7-A4A5-08986A562C4D}"/>
    <dgm:cxn modelId="{8B903B5A-B30F-BD4E-AB66-62DA8E70AFF3}" type="presOf" srcId="{0E7A14C3-B833-4453-88E3-908016D183F5}" destId="{D00CBF84-AA62-4C7C-99C8-3BBF91241382}" srcOrd="0" destOrd="0" presId="urn:microsoft.com/office/officeart/2005/8/layout/vList5"/>
    <dgm:cxn modelId="{A4E88598-9D7E-474B-93CC-260DD077CF85}" type="presOf" srcId="{42AF84ED-E1E7-41C9-ACB7-790EDA4340F7}" destId="{455073B6-B9DD-F048-9F2F-43ABE74C4257}" srcOrd="0" destOrd="0" presId="urn:microsoft.com/office/officeart/2005/8/layout/vList5"/>
    <dgm:cxn modelId="{BDBB3DCC-A9CD-6845-9CDC-AF9D37331923}" srcId="{32CA4BAA-84FA-432F-8E39-7B620BF35B66}" destId="{054185AF-5665-3E41-B6DA-70AF1EF43312}" srcOrd="3" destOrd="0" parTransId="{B189E4DD-0884-C748-A2B6-A985FDA5DFF7}" sibTransId="{57F4BB09-1443-AA49-8188-179850667443}"/>
    <dgm:cxn modelId="{FC1690CF-8E79-0F4E-ADF1-1F467D0C3A6B}" type="presOf" srcId="{85B53007-D5E0-47B2-8CF4-6356071D0025}" destId="{642049E5-D4A6-4B4B-B36A-4499F1FC0055}" srcOrd="0" destOrd="0" presId="urn:microsoft.com/office/officeart/2005/8/layout/vList5"/>
    <dgm:cxn modelId="{E87659D2-F25D-49C6-9B4B-DCDB93684079}" srcId="{0E7A14C3-B833-4453-88E3-908016D183F5}" destId="{072081AF-18ED-4717-8319-CB9B5F132C14}" srcOrd="0" destOrd="0" parTransId="{D938ADB6-4CB3-4D9C-82B6-DB642AFD1D77}" sibTransId="{FF70CC7A-3581-4148-9FB6-50DE048902C1}"/>
    <dgm:cxn modelId="{89A918D5-9661-4A08-87FD-1C5C856C5DB8}" type="presOf" srcId="{32CA4BAA-84FA-432F-8E39-7B620BF35B66}" destId="{76D1C602-8949-4F3C-8FD7-CAE7B4972FBC}" srcOrd="0" destOrd="0" presId="urn:microsoft.com/office/officeart/2005/8/layout/vList5"/>
    <dgm:cxn modelId="{3832BBD9-44EF-E540-98B6-AE2B69A74489}" type="presOf" srcId="{D186DFF5-82E1-4A51-8467-40BEE83BF04F}" destId="{40D8082D-0519-4D7A-8D03-D739DC8406AE}" srcOrd="0" destOrd="0" presId="urn:microsoft.com/office/officeart/2005/8/layout/vList5"/>
    <dgm:cxn modelId="{9EDF0C4E-81F3-694F-AE37-DB2942888039}" type="presParOf" srcId="{76D1C602-8949-4F3C-8FD7-CAE7B4972FBC}" destId="{47FE4373-2623-45B0-A01E-2F8242764641}" srcOrd="0" destOrd="0" presId="urn:microsoft.com/office/officeart/2005/8/layout/vList5"/>
    <dgm:cxn modelId="{4759C673-8B8B-5345-A2CD-37E52754377A}" type="presParOf" srcId="{47FE4373-2623-45B0-A01E-2F8242764641}" destId="{D00CBF84-AA62-4C7C-99C8-3BBF91241382}" srcOrd="0" destOrd="0" presId="urn:microsoft.com/office/officeart/2005/8/layout/vList5"/>
    <dgm:cxn modelId="{094558A0-2052-CF48-A2E8-E6C2B8427952}" type="presParOf" srcId="{47FE4373-2623-45B0-A01E-2F8242764641}" destId="{13574265-623D-4244-8B66-80D63B1A5B13}" srcOrd="1" destOrd="0" presId="urn:microsoft.com/office/officeart/2005/8/layout/vList5"/>
    <dgm:cxn modelId="{542ED871-C246-D840-BF19-31529B05A2AF}" type="presParOf" srcId="{76D1C602-8949-4F3C-8FD7-CAE7B4972FBC}" destId="{497B72FC-9B18-4E1D-A34C-7BE3A023C245}" srcOrd="1" destOrd="0" presId="urn:microsoft.com/office/officeart/2005/8/layout/vList5"/>
    <dgm:cxn modelId="{122AD9A7-6268-EE45-81C1-EC0C7C10AF9E}" type="presParOf" srcId="{76D1C602-8949-4F3C-8FD7-CAE7B4972FBC}" destId="{788374C5-F64F-4CAF-B663-5C804240B38A}" srcOrd="2" destOrd="0" presId="urn:microsoft.com/office/officeart/2005/8/layout/vList5"/>
    <dgm:cxn modelId="{44073093-3DC6-9344-BFE0-A6DDADDFF45E}" type="presParOf" srcId="{788374C5-F64F-4CAF-B663-5C804240B38A}" destId="{642049E5-D4A6-4B4B-B36A-4499F1FC0055}" srcOrd="0" destOrd="0" presId="urn:microsoft.com/office/officeart/2005/8/layout/vList5"/>
    <dgm:cxn modelId="{2F12EFF3-455C-6848-9A5F-E596F387FEEF}" type="presParOf" srcId="{788374C5-F64F-4CAF-B663-5C804240B38A}" destId="{A7197A60-3FD3-4F58-B03B-1B648660A465}" srcOrd="1" destOrd="0" presId="urn:microsoft.com/office/officeart/2005/8/layout/vList5"/>
    <dgm:cxn modelId="{6A50F15B-8969-954D-9FDC-A571F3155D55}" type="presParOf" srcId="{76D1C602-8949-4F3C-8FD7-CAE7B4972FBC}" destId="{15CBDA27-DAA8-438E-A51A-D6CD8BBEF46E}" srcOrd="3" destOrd="0" presId="urn:microsoft.com/office/officeart/2005/8/layout/vList5"/>
    <dgm:cxn modelId="{85C644E9-1942-6A49-8B5A-BE2DC84673AB}" type="presParOf" srcId="{76D1C602-8949-4F3C-8FD7-CAE7B4972FBC}" destId="{167CCD94-F208-4EF5-A217-91AFC454DE54}" srcOrd="4" destOrd="0" presId="urn:microsoft.com/office/officeart/2005/8/layout/vList5"/>
    <dgm:cxn modelId="{3E8500F0-26F0-034C-B623-2E141B89050C}" type="presParOf" srcId="{167CCD94-F208-4EF5-A217-91AFC454DE54}" destId="{40D8082D-0519-4D7A-8D03-D739DC8406AE}" srcOrd="0" destOrd="0" presId="urn:microsoft.com/office/officeart/2005/8/layout/vList5"/>
    <dgm:cxn modelId="{5703E0AB-75AA-FE4D-9F5B-5986215D678B}" type="presParOf" srcId="{167CCD94-F208-4EF5-A217-91AFC454DE54}" destId="{455073B6-B9DD-F048-9F2F-43ABE74C4257}" srcOrd="1" destOrd="0" presId="urn:microsoft.com/office/officeart/2005/8/layout/vList5"/>
    <dgm:cxn modelId="{6D65721F-7CE0-464A-A7E1-DD6D18B8E329}" type="presParOf" srcId="{76D1C602-8949-4F3C-8FD7-CAE7B4972FBC}" destId="{C43CF50E-B9AC-7A4E-AD9D-8E7DE9D34EDC}" srcOrd="5" destOrd="0" presId="urn:microsoft.com/office/officeart/2005/8/layout/vList5"/>
    <dgm:cxn modelId="{8454725B-05F0-E24B-AA13-181D8381F37A}" type="presParOf" srcId="{76D1C602-8949-4F3C-8FD7-CAE7B4972FBC}" destId="{1B77B2B2-7046-594E-BA17-5253A7C1B127}" srcOrd="6" destOrd="0" presId="urn:microsoft.com/office/officeart/2005/8/layout/vList5"/>
    <dgm:cxn modelId="{62B09B1F-ED39-284C-89DF-FFD7A317C166}" type="presParOf" srcId="{1B77B2B2-7046-594E-BA17-5253A7C1B127}" destId="{815F43CE-8621-DF47-B889-971CFF8D8B22}" srcOrd="0" destOrd="0" presId="urn:microsoft.com/office/officeart/2005/8/layout/vList5"/>
    <dgm:cxn modelId="{E6C717C9-3750-6240-9866-D67B970D5647}" type="presParOf" srcId="{1B77B2B2-7046-594E-BA17-5253A7C1B127}" destId="{6C4BB0F9-4E60-C542-966F-5D4605EA65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74265-623D-4244-8B66-80D63B1A5B13}">
      <dsp:nvSpPr>
        <dsp:cNvPr id="0" name=""/>
        <dsp:cNvSpPr/>
      </dsp:nvSpPr>
      <dsp:spPr>
        <a:xfrm rot="5400000">
          <a:off x="4425833" y="-1783733"/>
          <a:ext cx="762193" cy="4524169"/>
        </a:xfrm>
        <a:prstGeom prst="round2Same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Qu’est ce qu’un plan d’intervention ?</a:t>
          </a:r>
        </a:p>
      </dsp:txBody>
      <dsp:txXfrm rot="-5400000">
        <a:off x="2544846" y="134461"/>
        <a:ext cx="4486962" cy="687779"/>
      </dsp:txXfrm>
    </dsp:sp>
    <dsp:sp modelId="{D00CBF84-AA62-4C7C-99C8-3BBF91241382}">
      <dsp:nvSpPr>
        <dsp:cNvPr id="0" name=""/>
        <dsp:cNvSpPr/>
      </dsp:nvSpPr>
      <dsp:spPr>
        <a:xfrm>
          <a:off x="0" y="1980"/>
          <a:ext cx="2544845" cy="952741"/>
        </a:xfrm>
        <a:prstGeom prst="roundRect">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fr-FR" sz="5100" kern="1200" dirty="0"/>
            <a:t>I</a:t>
          </a:r>
        </a:p>
      </dsp:txBody>
      <dsp:txXfrm>
        <a:off x="46509" y="48489"/>
        <a:ext cx="2451827" cy="859723"/>
      </dsp:txXfrm>
    </dsp:sp>
    <dsp:sp modelId="{A7197A60-3FD3-4F58-B03B-1B648660A465}">
      <dsp:nvSpPr>
        <dsp:cNvPr id="0" name=""/>
        <dsp:cNvSpPr/>
      </dsp:nvSpPr>
      <dsp:spPr>
        <a:xfrm rot="5400000">
          <a:off x="4425833" y="-783354"/>
          <a:ext cx="762193" cy="4524169"/>
        </a:xfrm>
        <a:prstGeom prst="round2SameRect">
          <a:avLst/>
        </a:prstGeom>
        <a:solidFill>
          <a:schemeClr val="accent2">
            <a:tint val="40000"/>
            <a:alpha val="90000"/>
            <a:hueOff val="-11941"/>
            <a:satOff val="-18222"/>
            <a:lumOff val="-1882"/>
            <a:alphaOff val="0"/>
          </a:schemeClr>
        </a:solidFill>
        <a:ln w="34925" cap="flat" cmpd="sng" algn="in">
          <a:solidFill>
            <a:schemeClr val="accent2">
              <a:tint val="40000"/>
              <a:alpha val="90000"/>
              <a:hueOff val="-11941"/>
              <a:satOff val="-18222"/>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Pourquoi mettre en place un plan d’intervention ?</a:t>
          </a:r>
        </a:p>
      </dsp:txBody>
      <dsp:txXfrm rot="-5400000">
        <a:off x="2544846" y="1134840"/>
        <a:ext cx="4486962" cy="687779"/>
      </dsp:txXfrm>
    </dsp:sp>
    <dsp:sp modelId="{642049E5-D4A6-4B4B-B36A-4499F1FC0055}">
      <dsp:nvSpPr>
        <dsp:cNvPr id="0" name=""/>
        <dsp:cNvSpPr/>
      </dsp:nvSpPr>
      <dsp:spPr>
        <a:xfrm>
          <a:off x="0" y="1002359"/>
          <a:ext cx="2544845" cy="952741"/>
        </a:xfrm>
        <a:prstGeom prst="roundRect">
          <a:avLst/>
        </a:prstGeom>
        <a:solidFill>
          <a:schemeClr val="accent2">
            <a:hueOff val="-55218"/>
            <a:satOff val="-18112"/>
            <a:lumOff val="-6601"/>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fr-FR" sz="5100" kern="1200" dirty="0"/>
            <a:t>II</a:t>
          </a:r>
        </a:p>
      </dsp:txBody>
      <dsp:txXfrm>
        <a:off x="46509" y="1048868"/>
        <a:ext cx="2451827" cy="859723"/>
      </dsp:txXfrm>
    </dsp:sp>
    <dsp:sp modelId="{455073B6-B9DD-F048-9F2F-43ABE74C4257}">
      <dsp:nvSpPr>
        <dsp:cNvPr id="0" name=""/>
        <dsp:cNvSpPr/>
      </dsp:nvSpPr>
      <dsp:spPr>
        <a:xfrm rot="5400000">
          <a:off x="4425833" y="217024"/>
          <a:ext cx="762193" cy="4524169"/>
        </a:xfrm>
        <a:prstGeom prst="round2SameRect">
          <a:avLst/>
        </a:prstGeom>
        <a:solidFill>
          <a:schemeClr val="accent2">
            <a:tint val="40000"/>
            <a:alpha val="90000"/>
            <a:hueOff val="-23882"/>
            <a:satOff val="-36445"/>
            <a:lumOff val="-3764"/>
            <a:alphaOff val="0"/>
          </a:schemeClr>
        </a:solidFill>
        <a:ln w="34925" cap="flat" cmpd="sng" algn="in">
          <a:solidFill>
            <a:schemeClr val="accent2">
              <a:tint val="40000"/>
              <a:alpha val="90000"/>
              <a:hueOff val="-23882"/>
              <a:satOff val="-36445"/>
              <a:lumOff val="-3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Les différents plans d’intervention</a:t>
          </a:r>
        </a:p>
      </dsp:txBody>
      <dsp:txXfrm rot="-5400000">
        <a:off x="2544846" y="2135219"/>
        <a:ext cx="4486962" cy="687779"/>
      </dsp:txXfrm>
    </dsp:sp>
    <dsp:sp modelId="{40D8082D-0519-4D7A-8D03-D739DC8406AE}">
      <dsp:nvSpPr>
        <dsp:cNvPr id="0" name=""/>
        <dsp:cNvSpPr/>
      </dsp:nvSpPr>
      <dsp:spPr>
        <a:xfrm>
          <a:off x="0" y="2002738"/>
          <a:ext cx="2544845" cy="952741"/>
        </a:xfrm>
        <a:prstGeom prst="roundRect">
          <a:avLst/>
        </a:prstGeom>
        <a:solidFill>
          <a:schemeClr val="accent2">
            <a:hueOff val="-110436"/>
            <a:satOff val="-36223"/>
            <a:lumOff val="-13202"/>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fr-FR" sz="5100" kern="1200" dirty="0"/>
            <a:t>III</a:t>
          </a:r>
        </a:p>
      </dsp:txBody>
      <dsp:txXfrm>
        <a:off x="46509" y="2049247"/>
        <a:ext cx="2451827" cy="859723"/>
      </dsp:txXfrm>
    </dsp:sp>
    <dsp:sp modelId="{6C4BB0F9-4E60-C542-966F-5D4605EA6564}">
      <dsp:nvSpPr>
        <dsp:cNvPr id="0" name=""/>
        <dsp:cNvSpPr/>
      </dsp:nvSpPr>
      <dsp:spPr>
        <a:xfrm rot="5400000">
          <a:off x="4425833" y="1217403"/>
          <a:ext cx="762193" cy="4524169"/>
        </a:xfrm>
        <a:prstGeom prst="round2SameRect">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Bibliographie </a:t>
          </a:r>
        </a:p>
      </dsp:txBody>
      <dsp:txXfrm rot="-5400000">
        <a:off x="2544846" y="3135598"/>
        <a:ext cx="4486962" cy="687779"/>
      </dsp:txXfrm>
    </dsp:sp>
    <dsp:sp modelId="{815F43CE-8621-DF47-B889-971CFF8D8B22}">
      <dsp:nvSpPr>
        <dsp:cNvPr id="0" name=""/>
        <dsp:cNvSpPr/>
      </dsp:nvSpPr>
      <dsp:spPr>
        <a:xfrm>
          <a:off x="0" y="3003117"/>
          <a:ext cx="2544845" cy="952741"/>
        </a:xfrm>
        <a:prstGeom prst="roundRect">
          <a:avLst/>
        </a:prstGeom>
        <a:solidFill>
          <a:schemeClr val="accent2">
            <a:hueOff val="-165654"/>
            <a:satOff val="-54335"/>
            <a:lumOff val="-19803"/>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fr-FR" sz="5100" kern="1200" dirty="0"/>
            <a:t>IV</a:t>
          </a:r>
        </a:p>
      </dsp:txBody>
      <dsp:txXfrm>
        <a:off x="46509" y="3049626"/>
        <a:ext cx="2451827" cy="8597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C8F57C6-688A-4F3B-85B8-02F21D4369D2}" type="datetimeFigureOut">
              <a:rPr lang="fr-FR" smtClean="0"/>
              <a:t>03/03/2022</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B43AC97-8D78-4C87-8B5F-62AE0AC815FC}"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4409564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8F57C6-688A-4F3B-85B8-02F21D4369D2}"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158799295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8F57C6-688A-4F3B-85B8-02F21D4369D2}"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24695506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8F57C6-688A-4F3B-85B8-02F21D4369D2}" type="datetimeFigureOut">
              <a:rPr lang="fr-FR" smtClean="0"/>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337680086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C8F57C6-688A-4F3B-85B8-02F21D4369D2}" type="datetimeFigureOut">
              <a:rPr lang="fr-FR" smtClean="0"/>
              <a:t>03/03/2022</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B43AC97-8D78-4C87-8B5F-62AE0AC815FC}"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3956492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8F57C6-688A-4F3B-85B8-02F21D4369D2}" type="datetimeFigureOut">
              <a:rPr lang="fr-FR" smtClean="0"/>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827874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8F57C6-688A-4F3B-85B8-02F21D4369D2}" type="datetimeFigureOut">
              <a:rPr lang="fr-FR" smtClean="0"/>
              <a:t>03/03/2022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54141975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C8F57C6-688A-4F3B-85B8-02F21D4369D2}" type="datetimeFigureOut">
              <a:rPr lang="fr-FR" smtClean="0"/>
              <a:t>03/03/2022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23023142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F57C6-688A-4F3B-85B8-02F21D4369D2}" type="datetimeFigureOut">
              <a:rPr lang="fr-FR" smtClean="0"/>
              <a:t>03/03/2022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B43AC97-8D78-4C87-8B5F-62AE0AC815FC}" type="slidenum">
              <a:rPr lang="fr-FR" smtClean="0"/>
              <a:t>‹N°›</a:t>
            </a:fld>
            <a:endParaRPr lang="fr-FR"/>
          </a:p>
        </p:txBody>
      </p:sp>
    </p:spTree>
    <p:extLst>
      <p:ext uri="{BB962C8B-B14F-4D97-AF65-F5344CB8AC3E}">
        <p14:creationId xmlns:p14="http://schemas.microsoft.com/office/powerpoint/2010/main" val="253302071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C8F57C6-688A-4F3B-85B8-02F21D4369D2}" type="datetimeFigureOut">
              <a:rPr lang="fr-FR" smtClean="0"/>
              <a:t>03/03/2022</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B43AC97-8D78-4C87-8B5F-62AE0AC815FC}"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441785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C8F57C6-688A-4F3B-85B8-02F21D4369D2}" type="datetimeFigureOut">
              <a:rPr lang="fr-FR" smtClean="0"/>
              <a:t>03/03/2022</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B43AC97-8D78-4C87-8B5F-62AE0AC815FC}"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67074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C8F57C6-688A-4F3B-85B8-02F21D4369D2}" type="datetimeFigureOut">
              <a:rPr lang="fr-FR" smtClean="0"/>
              <a:t>03/03/2022</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B43AC97-8D78-4C87-8B5F-62AE0AC815FC}"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23031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wipe/>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centredecrise.be/fr/que-font-les-autorites/preparation/plans-durgence" TargetMode="External"/><Relationship Id="rId3" Type="http://schemas.openxmlformats.org/officeDocument/2006/relationships/hyperlink" Target="https://www.legifrance.gouv.fr/codes/article_lc/LEGIARTI000026926009/" TargetMode="External"/><Relationship Id="rId7" Type="http://schemas.openxmlformats.org/officeDocument/2006/relationships/hyperlink" Target="https://sofia.medicalistes.fr/spip/spip.php?article315" TargetMode="External"/><Relationship Id="rId2" Type="http://schemas.openxmlformats.org/officeDocument/2006/relationships/hyperlink" Target="https://www.gouvernement.fr/risques/la-mobilisation-de-l-etat" TargetMode="External"/><Relationship Id="rId1" Type="http://schemas.openxmlformats.org/officeDocument/2006/relationships/slideLayout" Target="../slideLayouts/slideLayout2.xml"/><Relationship Id="rId6" Type="http://schemas.openxmlformats.org/officeDocument/2006/relationships/hyperlink" Target="https://www.gouvernement.fr/risques/dispositif-orsec" TargetMode="External"/><Relationship Id="rId5" Type="http://schemas.openxmlformats.org/officeDocument/2006/relationships/hyperlink" Target="https://www.cnpp.com/Conseil-et-assistance-technique/Vos-besoins/Evaluation-et-gestion-des-risques-industriels-ICPE/Plan-d-urgence-et-POI" TargetMode="External"/><Relationship Id="rId4" Type="http://schemas.openxmlformats.org/officeDocument/2006/relationships/hyperlink" Target="https://fr.wikipedia.org/wiki/Plan_d%27urgence" TargetMode="External"/><Relationship Id="rId9" Type="http://schemas.openxmlformats.org/officeDocument/2006/relationships/hyperlink" Target="https://www.irsn.fr/FR/Actualites_presse/Communiques_et_dossiers_de_presse/Pages/20140206_Plan-gouvernemental-accident-nucleaire.aspx#.YiCcMy3pPq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uvernement.fr/risques/le-processus-de-gestion-de-crise" TargetMode="External"/><Relationship Id="rId2" Type="http://schemas.openxmlformats.org/officeDocument/2006/relationships/hyperlink" Target="https://fr.wikipedia.org/wiki/Plan_d%27urg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uvernement.fr/risques/la-preparation-de-l-etat-face-aux-risques" TargetMode="External"/><Relationship Id="rId2" Type="http://schemas.openxmlformats.org/officeDocument/2006/relationships/hyperlink" Target="https://www.gouvernement.fr/risques/le-processus-de-gestion-de-crise"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7EA0E-862D-4E86-8F11-37E3DCEAD6E4}"/>
              </a:ext>
            </a:extLst>
          </p:cNvPr>
          <p:cNvSpPr>
            <a:spLocks noGrp="1"/>
          </p:cNvSpPr>
          <p:nvPr>
            <p:ph type="ctrTitle"/>
          </p:nvPr>
        </p:nvSpPr>
        <p:spPr/>
        <p:txBody>
          <a:bodyPr/>
          <a:lstStyle/>
          <a:p>
            <a:r>
              <a:rPr lang="fr-FR" dirty="0"/>
              <a:t>SAE 2.03 : Les plans d’urgence</a:t>
            </a:r>
          </a:p>
        </p:txBody>
      </p:sp>
      <p:sp>
        <p:nvSpPr>
          <p:cNvPr id="3" name="Sous-titre 2">
            <a:extLst>
              <a:ext uri="{FF2B5EF4-FFF2-40B4-BE49-F238E27FC236}">
                <a16:creationId xmlns:a16="http://schemas.microsoft.com/office/drawing/2014/main" id="{F54B42BC-D7AA-4503-BE94-84A1A4FBB385}"/>
              </a:ext>
            </a:extLst>
          </p:cNvPr>
          <p:cNvSpPr>
            <a:spLocks noGrp="1"/>
          </p:cNvSpPr>
          <p:nvPr>
            <p:ph type="subTitle" idx="1"/>
          </p:nvPr>
        </p:nvSpPr>
        <p:spPr/>
        <p:txBody>
          <a:bodyPr>
            <a:normAutofit fontScale="92500" lnSpcReduction="10000"/>
          </a:bodyPr>
          <a:lstStyle/>
          <a:p>
            <a:r>
              <a:rPr lang="fr-FR" dirty="0"/>
              <a:t>Par les étudiants en BUT HSE 1 :</a:t>
            </a:r>
          </a:p>
          <a:p>
            <a:r>
              <a:rPr lang="fr-FR" dirty="0"/>
              <a:t>Maillet Mattéo, Poussier Loïck, Foucaud Mathéo, </a:t>
            </a:r>
            <a:r>
              <a:rPr lang="fr-FR" dirty="0" err="1"/>
              <a:t>Tiffineau</a:t>
            </a:r>
            <a:r>
              <a:rPr lang="fr-FR" dirty="0"/>
              <a:t> Nathan, </a:t>
            </a:r>
            <a:r>
              <a:rPr lang="fr-FR" dirty="0" err="1"/>
              <a:t>Clupeau</a:t>
            </a:r>
            <a:r>
              <a:rPr lang="fr-FR" dirty="0"/>
              <a:t> Léonard</a:t>
            </a:r>
          </a:p>
        </p:txBody>
      </p:sp>
      <p:pic>
        <p:nvPicPr>
          <p:cNvPr id="5" name="Image 4" descr="Une image contenant texte&#10;&#10;Description générée automatiquement">
            <a:extLst>
              <a:ext uri="{FF2B5EF4-FFF2-40B4-BE49-F238E27FC236}">
                <a16:creationId xmlns:a16="http://schemas.microsoft.com/office/drawing/2014/main" id="{FB3F69FC-0496-4CE2-92D1-56AFF0CDC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03" y="5660868"/>
            <a:ext cx="4772025" cy="962025"/>
          </a:xfrm>
          <a:prstGeom prst="rect">
            <a:avLst/>
          </a:prstGeom>
        </p:spPr>
      </p:pic>
      <p:sp>
        <p:nvSpPr>
          <p:cNvPr id="4" name="ZoneTexte 3">
            <a:extLst>
              <a:ext uri="{FF2B5EF4-FFF2-40B4-BE49-F238E27FC236}">
                <a16:creationId xmlns:a16="http://schemas.microsoft.com/office/drawing/2014/main" id="{8A6AB4C6-DAC2-CE4D-A836-2B8FFBCF9606}"/>
              </a:ext>
            </a:extLst>
          </p:cNvPr>
          <p:cNvSpPr txBox="1"/>
          <p:nvPr/>
        </p:nvSpPr>
        <p:spPr>
          <a:xfrm>
            <a:off x="10379034" y="6305797"/>
            <a:ext cx="1555667" cy="369332"/>
          </a:xfrm>
          <a:prstGeom prst="rect">
            <a:avLst/>
          </a:prstGeom>
          <a:noFill/>
        </p:spPr>
        <p:txBody>
          <a:bodyPr wrap="square" rtlCol="0">
            <a:spAutoFit/>
          </a:bodyPr>
          <a:lstStyle/>
          <a:p>
            <a:r>
              <a:rPr lang="fr-FR" dirty="0"/>
              <a:t>2021 / 2022</a:t>
            </a:r>
          </a:p>
        </p:txBody>
      </p:sp>
    </p:spTree>
    <p:extLst>
      <p:ext uri="{BB962C8B-B14F-4D97-AF65-F5344CB8AC3E}">
        <p14:creationId xmlns:p14="http://schemas.microsoft.com/office/powerpoint/2010/main" val="219149787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60704-FF25-46A0-9312-06C5FC9AA39D}"/>
              </a:ext>
            </a:extLst>
          </p:cNvPr>
          <p:cNvSpPr>
            <a:spLocks noGrp="1"/>
          </p:cNvSpPr>
          <p:nvPr>
            <p:ph type="title"/>
          </p:nvPr>
        </p:nvSpPr>
        <p:spPr/>
        <p:txBody>
          <a:bodyPr/>
          <a:lstStyle/>
          <a:p>
            <a:r>
              <a:rPr lang="fr-FR" dirty="0"/>
              <a:t>Le Plan NOVI</a:t>
            </a:r>
          </a:p>
        </p:txBody>
      </p:sp>
      <p:sp>
        <p:nvSpPr>
          <p:cNvPr id="3" name="Espace réservé du contenu 2">
            <a:extLst>
              <a:ext uri="{FF2B5EF4-FFF2-40B4-BE49-F238E27FC236}">
                <a16:creationId xmlns:a16="http://schemas.microsoft.com/office/drawing/2014/main" id="{FCD3CDBC-517F-4E39-8F78-DCDF2BB5AE27}"/>
              </a:ext>
            </a:extLst>
          </p:cNvPr>
          <p:cNvSpPr>
            <a:spLocks noGrp="1"/>
          </p:cNvSpPr>
          <p:nvPr>
            <p:ph idx="1"/>
          </p:nvPr>
        </p:nvSpPr>
        <p:spPr>
          <a:xfrm>
            <a:off x="1502229" y="1718691"/>
            <a:ext cx="9601200" cy="4786089"/>
          </a:xfrm>
        </p:spPr>
        <p:txBody>
          <a:bodyPr>
            <a:normAutofit fontScale="77500" lnSpcReduction="20000"/>
          </a:bodyPr>
          <a:lstStyle/>
          <a:p>
            <a:r>
              <a:rPr lang="fr-FR" dirty="0"/>
              <a:t>Déclenché en cas :</a:t>
            </a:r>
          </a:p>
          <a:p>
            <a:pPr lvl="1"/>
            <a:r>
              <a:rPr lang="fr-FR" dirty="0"/>
              <a:t>Incendie grande intensité</a:t>
            </a:r>
          </a:p>
          <a:p>
            <a:pPr lvl="1"/>
            <a:r>
              <a:rPr lang="fr-FR" dirty="0"/>
              <a:t>Effondrement d’immeuble</a:t>
            </a:r>
          </a:p>
          <a:p>
            <a:pPr lvl="1"/>
            <a:r>
              <a:rPr lang="fr-FR" dirty="0"/>
              <a:t>Accident de trafic</a:t>
            </a:r>
          </a:p>
          <a:p>
            <a:pPr lvl="1"/>
            <a:r>
              <a:rPr lang="fr-FR" dirty="0"/>
              <a:t>Acte criminel</a:t>
            </a:r>
          </a:p>
          <a:p>
            <a:pPr lvl="1"/>
            <a:r>
              <a:rPr lang="fr-FR" dirty="0"/>
              <a:t>Catastrophe naturelle ou technologique</a:t>
            </a:r>
          </a:p>
          <a:p>
            <a:r>
              <a:rPr lang="fr-FR" dirty="0"/>
              <a:t>Son organisation :</a:t>
            </a:r>
          </a:p>
          <a:p>
            <a:pPr lvl="1"/>
            <a:r>
              <a:rPr lang="fr-FR" dirty="0"/>
              <a:t>Zone de récupération des victimes</a:t>
            </a:r>
          </a:p>
          <a:p>
            <a:pPr lvl="1"/>
            <a:r>
              <a:rPr lang="fr-FR" dirty="0"/>
              <a:t>Zone de traitement </a:t>
            </a:r>
          </a:p>
          <a:p>
            <a:pPr lvl="1"/>
            <a:r>
              <a:rPr lang="fr-FR" dirty="0"/>
              <a:t>Zone d’évacuation</a:t>
            </a:r>
          </a:p>
          <a:p>
            <a:r>
              <a:rPr lang="fr-FR" dirty="0"/>
              <a:t>Les mesures prises :</a:t>
            </a:r>
          </a:p>
          <a:p>
            <a:pPr lvl="1"/>
            <a:r>
              <a:rPr lang="fr-FR" dirty="0"/>
              <a:t>Mise en place numéro d’urgence</a:t>
            </a:r>
          </a:p>
          <a:p>
            <a:pPr lvl="1"/>
            <a:r>
              <a:rPr lang="fr-FR" dirty="0"/>
              <a:t>Associations de secours à la personne </a:t>
            </a:r>
          </a:p>
          <a:p>
            <a:pPr marL="530352" lvl="1" indent="0">
              <a:buNone/>
            </a:pPr>
            <a:r>
              <a:rPr lang="fr-FR" dirty="0"/>
              <a:t>peuvent êtres mobilisées</a:t>
            </a:r>
          </a:p>
          <a:p>
            <a:pPr lvl="1"/>
            <a:endParaRPr lang="fr-FR" dirty="0"/>
          </a:p>
          <a:p>
            <a:pPr marL="0" indent="0">
              <a:buNone/>
            </a:pPr>
            <a:r>
              <a:rPr lang="fr-FR" i="1" dirty="0">
                <a:solidFill>
                  <a:schemeClr val="tx1"/>
                </a:solidFill>
              </a:rPr>
              <a:t>Plan « NOVI »</a:t>
            </a:r>
            <a:r>
              <a:rPr lang="fr-FR" dirty="0">
                <a:solidFill>
                  <a:schemeClr val="tx1"/>
                </a:solidFill>
              </a:rPr>
              <a:t>. (s. d.). </a:t>
            </a:r>
            <a:r>
              <a:rPr lang="fr-FR" dirty="0" err="1">
                <a:solidFill>
                  <a:schemeClr val="tx1"/>
                </a:solidFill>
              </a:rPr>
              <a:t>Gouvernement.fr</a:t>
            </a:r>
            <a:r>
              <a:rPr lang="fr-FR" dirty="0">
                <a:solidFill>
                  <a:schemeClr val="tx1"/>
                </a:solidFill>
              </a:rPr>
              <a:t>. Consulté le 1 mars 2022, à l’adresse https://</a:t>
            </a:r>
            <a:r>
              <a:rPr lang="fr-FR" dirty="0" err="1">
                <a:solidFill>
                  <a:schemeClr val="tx1"/>
                </a:solidFill>
              </a:rPr>
              <a:t>www.gouvernement.fr</a:t>
            </a:r>
            <a:r>
              <a:rPr lang="fr-FR" dirty="0">
                <a:solidFill>
                  <a:schemeClr val="tx1"/>
                </a:solidFill>
              </a:rPr>
              <a:t>/risques/plan-</a:t>
            </a:r>
            <a:r>
              <a:rPr lang="fr-FR" dirty="0" err="1">
                <a:solidFill>
                  <a:schemeClr val="tx1"/>
                </a:solidFill>
              </a:rPr>
              <a:t>novi</a:t>
            </a:r>
            <a:endParaRPr lang="fr-FR" dirty="0"/>
          </a:p>
          <a:p>
            <a:pPr lvl="1"/>
            <a:endParaRPr lang="fr-FR" dirty="0"/>
          </a:p>
          <a:p>
            <a:pPr lvl="1"/>
            <a:endParaRPr lang="fr-FR" dirty="0"/>
          </a:p>
          <a:p>
            <a:pPr lvl="1"/>
            <a:endParaRPr lang="fr-FR" dirty="0"/>
          </a:p>
          <a:p>
            <a:endParaRPr lang="fr-FR" dirty="0"/>
          </a:p>
        </p:txBody>
      </p:sp>
      <p:pic>
        <p:nvPicPr>
          <p:cNvPr id="5" name="Image 4">
            <a:extLst>
              <a:ext uri="{FF2B5EF4-FFF2-40B4-BE49-F238E27FC236}">
                <a16:creationId xmlns:a16="http://schemas.microsoft.com/office/drawing/2014/main" id="{752FDF12-B4B3-420E-B3FD-6FF827ED65E8}"/>
              </a:ext>
            </a:extLst>
          </p:cNvPr>
          <p:cNvPicPr>
            <a:picLocks noChangeAspect="1"/>
          </p:cNvPicPr>
          <p:nvPr/>
        </p:nvPicPr>
        <p:blipFill>
          <a:blip r:embed="rId2"/>
          <a:stretch>
            <a:fillRect/>
          </a:stretch>
        </p:blipFill>
        <p:spPr>
          <a:xfrm>
            <a:off x="8523317" y="1183988"/>
            <a:ext cx="1769656" cy="1478266"/>
          </a:xfrm>
          <a:prstGeom prst="rect">
            <a:avLst/>
          </a:prstGeom>
        </p:spPr>
      </p:pic>
      <p:pic>
        <p:nvPicPr>
          <p:cNvPr id="7" name="Image 6">
            <a:extLst>
              <a:ext uri="{FF2B5EF4-FFF2-40B4-BE49-F238E27FC236}">
                <a16:creationId xmlns:a16="http://schemas.microsoft.com/office/drawing/2014/main" id="{99E9E70F-AC91-4EA1-86DF-B4C7C12A3A08}"/>
              </a:ext>
            </a:extLst>
          </p:cNvPr>
          <p:cNvPicPr>
            <a:picLocks noChangeAspect="1"/>
          </p:cNvPicPr>
          <p:nvPr/>
        </p:nvPicPr>
        <p:blipFill>
          <a:blip r:embed="rId3"/>
          <a:stretch>
            <a:fillRect/>
          </a:stretch>
        </p:blipFill>
        <p:spPr>
          <a:xfrm>
            <a:off x="8538161" y="3160442"/>
            <a:ext cx="1739968" cy="1478266"/>
          </a:xfrm>
          <a:prstGeom prst="rect">
            <a:avLst/>
          </a:prstGeom>
        </p:spPr>
      </p:pic>
      <p:pic>
        <p:nvPicPr>
          <p:cNvPr id="9" name="Image 8">
            <a:extLst>
              <a:ext uri="{FF2B5EF4-FFF2-40B4-BE49-F238E27FC236}">
                <a16:creationId xmlns:a16="http://schemas.microsoft.com/office/drawing/2014/main" id="{3C8EDCA9-EFAD-4A69-850A-A43FC0AE5CF4}"/>
              </a:ext>
            </a:extLst>
          </p:cNvPr>
          <p:cNvPicPr>
            <a:picLocks noChangeAspect="1"/>
          </p:cNvPicPr>
          <p:nvPr/>
        </p:nvPicPr>
        <p:blipFill>
          <a:blip r:embed="rId4"/>
          <a:stretch>
            <a:fillRect/>
          </a:stretch>
        </p:blipFill>
        <p:spPr>
          <a:xfrm>
            <a:off x="8545121" y="5136896"/>
            <a:ext cx="1747852" cy="1367884"/>
          </a:xfrm>
          <a:prstGeom prst="rect">
            <a:avLst/>
          </a:prstGeom>
        </p:spPr>
      </p:pic>
    </p:spTree>
    <p:extLst>
      <p:ext uri="{BB962C8B-B14F-4D97-AF65-F5344CB8AC3E}">
        <p14:creationId xmlns:p14="http://schemas.microsoft.com/office/powerpoint/2010/main" val="160433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7AB7A-0511-4E14-B07A-8C01CA07EC0D}"/>
              </a:ext>
            </a:extLst>
          </p:cNvPr>
          <p:cNvSpPr>
            <a:spLocks noGrp="1"/>
          </p:cNvSpPr>
          <p:nvPr>
            <p:ph type="title"/>
          </p:nvPr>
        </p:nvSpPr>
        <p:spPr/>
        <p:txBody>
          <a:bodyPr>
            <a:normAutofit fontScale="90000"/>
          </a:bodyPr>
          <a:lstStyle/>
          <a:p>
            <a:r>
              <a:rPr lang="fr-FR" dirty="0"/>
              <a:t>Plan national de réponse à un accident nucléaire ou radiologique majeur</a:t>
            </a:r>
            <a:br>
              <a:rPr lang="fr-FR" dirty="0"/>
            </a:br>
            <a:br>
              <a:rPr lang="fr-FR" dirty="0"/>
            </a:br>
            <a:endParaRPr lang="fr-FR" dirty="0"/>
          </a:p>
        </p:txBody>
      </p:sp>
      <p:pic>
        <p:nvPicPr>
          <p:cNvPr id="7172" name="Picture 4">
            <a:extLst>
              <a:ext uri="{FF2B5EF4-FFF2-40B4-BE49-F238E27FC236}">
                <a16:creationId xmlns:a16="http://schemas.microsoft.com/office/drawing/2014/main" id="{C082FE13-357B-EE46-8A87-8506FC840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901" y="4057032"/>
            <a:ext cx="3794496" cy="225672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3B4DFC4-F80C-5840-BA31-B4448F22C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4057032"/>
            <a:ext cx="3794496" cy="2256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7E81B72-3D49-7640-874C-48868DEEAF85}"/>
              </a:ext>
            </a:extLst>
          </p:cNvPr>
          <p:cNvSpPr/>
          <p:nvPr/>
        </p:nvSpPr>
        <p:spPr>
          <a:xfrm>
            <a:off x="1836716" y="2618106"/>
            <a:ext cx="9601200" cy="923330"/>
          </a:xfrm>
          <a:prstGeom prst="rect">
            <a:avLst/>
          </a:prstGeom>
        </p:spPr>
        <p:txBody>
          <a:bodyPr wrap="square">
            <a:spAutoFit/>
          </a:bodyPr>
          <a:lstStyle/>
          <a:p>
            <a:pPr algn="just"/>
            <a:r>
              <a:rPr lang="fr-FR" dirty="0">
                <a:solidFill>
                  <a:srgbClr val="3A3A3A"/>
                </a:solidFill>
                <a:latin typeface="Calibri" panose="020F0502020204030204" pitchFamily="34" charset="0"/>
                <a:cs typeface="Calibri" panose="020F0502020204030204" pitchFamily="34" charset="0"/>
              </a:rPr>
              <a:t>Le plan national de réponse à un accident nucléaire ou radiologique majeur est un plan national d’intervention, qui permettrait de répondre à des situations d’urgence de toutes natures en matière de sûreté des installations et des transports nucléaires.</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633306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C21F4-9667-4E79-AFCC-39D601592908}"/>
              </a:ext>
            </a:extLst>
          </p:cNvPr>
          <p:cNvSpPr>
            <a:spLocks noGrp="1"/>
          </p:cNvSpPr>
          <p:nvPr>
            <p:ph type="title"/>
          </p:nvPr>
        </p:nvSpPr>
        <p:spPr/>
        <p:txBody>
          <a:bodyPr/>
          <a:lstStyle/>
          <a:p>
            <a:r>
              <a:rPr lang="fr-FR" dirty="0"/>
              <a:t>Le Plan ORSAN</a:t>
            </a:r>
          </a:p>
        </p:txBody>
      </p:sp>
      <p:pic>
        <p:nvPicPr>
          <p:cNvPr id="3074" name="Picture 2" descr="Urgence épidémie de grippe : déclenchement du Plan ORSAN |">
            <a:extLst>
              <a:ext uri="{FF2B5EF4-FFF2-40B4-BE49-F238E27FC236}">
                <a16:creationId xmlns:a16="http://schemas.microsoft.com/office/drawing/2014/main" id="{53E5FC8C-4469-6E41-B814-C47D0A0F8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076" y="1428750"/>
            <a:ext cx="3990367" cy="22619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6D25418-6BD0-0A4F-BAC7-C42659711873}"/>
              </a:ext>
            </a:extLst>
          </p:cNvPr>
          <p:cNvSpPr/>
          <p:nvPr/>
        </p:nvSpPr>
        <p:spPr>
          <a:xfrm>
            <a:off x="1175069" y="2171700"/>
            <a:ext cx="6096000" cy="2585323"/>
          </a:xfrm>
          <a:prstGeom prst="rect">
            <a:avLst/>
          </a:prstGeom>
        </p:spPr>
        <p:txBody>
          <a:bodyPr>
            <a:spAutoFit/>
          </a:bodyPr>
          <a:lstStyle/>
          <a:p>
            <a:pPr algn="just"/>
            <a:r>
              <a:rPr lang="fr-FR" dirty="0">
                <a:solidFill>
                  <a:srgbClr val="202122"/>
                </a:solidFill>
                <a:latin typeface="Arial" panose="020B0604020202020204" pitchFamily="34" charset="0"/>
              </a:rPr>
              <a:t>Le schéma ORSAN prédéfinit les parcours de soins des patients et les modalités de leur coordination entre les différents intervenants du système de santé pour répondre aux situations sanitaires exceptionnelles.</a:t>
            </a:r>
          </a:p>
          <a:p>
            <a:pPr algn="just"/>
            <a:endParaRPr lang="fr-FR" dirty="0">
              <a:solidFill>
                <a:srgbClr val="202122"/>
              </a:solidFill>
              <a:latin typeface="Arial" panose="020B0604020202020204" pitchFamily="34" charset="0"/>
            </a:endParaRPr>
          </a:p>
          <a:p>
            <a:pPr algn="just"/>
            <a:r>
              <a:rPr lang="fr-FR" dirty="0"/>
              <a:t>En fonction des risques identifiés les parcours de soins sont organisés suivant une logique régionale, ou zonale pour les prises en charge spécifiques nécessitant des moyens rares voire extrarégionaux.</a:t>
            </a:r>
          </a:p>
        </p:txBody>
      </p:sp>
      <p:pic>
        <p:nvPicPr>
          <p:cNvPr id="3076" name="Picture 4" descr="Plan ORSAN et ORSAN REB : signification, qui le déclenche ?">
            <a:extLst>
              <a:ext uri="{FF2B5EF4-FFF2-40B4-BE49-F238E27FC236}">
                <a16:creationId xmlns:a16="http://schemas.microsoft.com/office/drawing/2014/main" id="{DE358715-61D6-DF41-A29A-4B3E067E44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07076" y="4156694"/>
            <a:ext cx="3990367" cy="226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5558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5DB4D-4BF3-41F0-92EC-4DF560CB1A4F}"/>
              </a:ext>
            </a:extLst>
          </p:cNvPr>
          <p:cNvSpPr>
            <a:spLocks noGrp="1"/>
          </p:cNvSpPr>
          <p:nvPr>
            <p:ph type="title"/>
          </p:nvPr>
        </p:nvSpPr>
        <p:spPr>
          <a:xfrm>
            <a:off x="1295400" y="355958"/>
            <a:ext cx="9601200" cy="1485900"/>
          </a:xfrm>
        </p:spPr>
        <p:txBody>
          <a:bodyPr/>
          <a:lstStyle/>
          <a:p>
            <a:r>
              <a:rPr lang="fr-FR" dirty="0"/>
              <a:t>Le Plan POLMAR</a:t>
            </a:r>
          </a:p>
        </p:txBody>
      </p:sp>
      <p:pic>
        <p:nvPicPr>
          <p:cNvPr id="4098" name="Picture 2" descr="Pollution sur les plages du Var: le plan POLMAR est déclenché par la  préfecture - Var - Frequence-sud.fr">
            <a:extLst>
              <a:ext uri="{FF2B5EF4-FFF2-40B4-BE49-F238E27FC236}">
                <a16:creationId xmlns:a16="http://schemas.microsoft.com/office/drawing/2014/main" id="{14FE8BF5-BE8E-3644-9181-4693E5584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286" y="2421056"/>
            <a:ext cx="3471224" cy="18456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ersion finale mars 2014 POLMAR TERRE WORD 2">
            <a:extLst>
              <a:ext uri="{FF2B5EF4-FFF2-40B4-BE49-F238E27FC236}">
                <a16:creationId xmlns:a16="http://schemas.microsoft.com/office/drawing/2014/main" id="{822BEE8E-814F-C643-A58B-703A027C8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4026" y="180215"/>
            <a:ext cx="1332799" cy="18373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amp;amp;#39;est quoi le plan Polmar ? | CNEWS">
            <a:extLst>
              <a:ext uri="{FF2B5EF4-FFF2-40B4-BE49-F238E27FC236}">
                <a16:creationId xmlns:a16="http://schemas.microsoft.com/office/drawing/2014/main" id="{ED80FD84-EC58-D04A-A648-73A7C9827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339" y="4794876"/>
            <a:ext cx="3471223" cy="184567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ADF6F6C2-D7FF-CC4C-A3B7-E654302A7394}"/>
              </a:ext>
            </a:extLst>
          </p:cNvPr>
          <p:cNvSpPr>
            <a:spLocks noGrp="1"/>
          </p:cNvSpPr>
          <p:nvPr>
            <p:ph idx="1"/>
          </p:nvPr>
        </p:nvSpPr>
        <p:spPr>
          <a:xfrm>
            <a:off x="1215490" y="1438879"/>
            <a:ext cx="5884223" cy="5655703"/>
          </a:xfrm>
        </p:spPr>
        <p:txBody>
          <a:bodyPr>
            <a:noAutofit/>
          </a:bodyPr>
          <a:lstStyle/>
          <a:p>
            <a:r>
              <a:rPr lang="fr-FR" sz="1800" dirty="0"/>
              <a:t>Les objectifs :</a:t>
            </a:r>
          </a:p>
          <a:p>
            <a:pPr lvl="1"/>
            <a:r>
              <a:rPr lang="fr-FR" sz="1800" dirty="0"/>
              <a:t>Identifier la nature de la pollution</a:t>
            </a:r>
          </a:p>
          <a:p>
            <a:pPr lvl="1"/>
            <a:r>
              <a:rPr lang="fr-FR" sz="1800" dirty="0"/>
              <a:t>Définir l’étendue de l’impact et de l’environnement touché</a:t>
            </a:r>
          </a:p>
          <a:p>
            <a:pPr lvl="1"/>
            <a:r>
              <a:rPr lang="fr-FR" sz="1800" dirty="0"/>
              <a:t>Mettre en œuvre des chantier de dépollution</a:t>
            </a:r>
          </a:p>
          <a:p>
            <a:r>
              <a:rPr lang="fr-FR" sz="1800" dirty="0"/>
              <a:t>Il repose sur :</a:t>
            </a:r>
          </a:p>
          <a:p>
            <a:pPr lvl="1"/>
            <a:r>
              <a:rPr lang="fr-FR" sz="1800" dirty="0"/>
              <a:t>Un réseau d’experts mobilisable </a:t>
            </a:r>
          </a:p>
          <a:p>
            <a:pPr lvl="1"/>
            <a:r>
              <a:rPr lang="fr-FR" sz="1800" dirty="0"/>
              <a:t>Une chaîne hiérarchisée d’évaluation et de décision</a:t>
            </a:r>
          </a:p>
          <a:p>
            <a:r>
              <a:rPr lang="fr-FR" sz="1800" dirty="0"/>
              <a:t>Son déclenchement :</a:t>
            </a:r>
          </a:p>
          <a:p>
            <a:pPr lvl="1"/>
            <a:r>
              <a:rPr lang="fr-FR" sz="1800" dirty="0"/>
              <a:t>Par les préfets maritimes s’il y a intervention en mer</a:t>
            </a:r>
          </a:p>
          <a:p>
            <a:pPr lvl="1"/>
            <a:r>
              <a:rPr lang="fr-FR" sz="1800" dirty="0"/>
              <a:t>Par les préfet des départements des côtes touchées</a:t>
            </a:r>
          </a:p>
          <a:p>
            <a:pPr marL="0" indent="0">
              <a:buNone/>
            </a:pPr>
            <a:endParaRPr lang="fr-FR" sz="1600" dirty="0"/>
          </a:p>
          <a:p>
            <a:pPr marL="0" indent="0">
              <a:buNone/>
            </a:pPr>
            <a:endParaRPr lang="fr-FR" sz="1600" dirty="0">
              <a:solidFill>
                <a:schemeClr val="tx1"/>
              </a:solidFill>
            </a:endParaRPr>
          </a:p>
        </p:txBody>
      </p:sp>
    </p:spTree>
    <p:extLst>
      <p:ext uri="{BB962C8B-B14F-4D97-AF65-F5344CB8AC3E}">
        <p14:creationId xmlns:p14="http://schemas.microsoft.com/office/powerpoint/2010/main" val="390046478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DA146-5833-4A68-A520-48E264EE2C8A}"/>
              </a:ext>
            </a:extLst>
          </p:cNvPr>
          <p:cNvSpPr>
            <a:spLocks noGrp="1"/>
          </p:cNvSpPr>
          <p:nvPr>
            <p:ph type="title"/>
          </p:nvPr>
        </p:nvSpPr>
        <p:spPr/>
        <p:txBody>
          <a:bodyPr/>
          <a:lstStyle/>
          <a:p>
            <a:r>
              <a:rPr lang="fr-FR" dirty="0"/>
              <a:t>Le Plan PPI</a:t>
            </a:r>
          </a:p>
        </p:txBody>
      </p:sp>
      <p:pic>
        <p:nvPicPr>
          <p:cNvPr id="2050" name="Picture 2" descr="bob83ttujtrfndo - Plan Particulier d’Intervention">
            <a:extLst>
              <a:ext uri="{FF2B5EF4-FFF2-40B4-BE49-F238E27FC236}">
                <a16:creationId xmlns:a16="http://schemas.microsoft.com/office/drawing/2014/main" id="{FA2FA0A7-E259-6F4C-B72A-9856A9932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713" y="1262576"/>
            <a:ext cx="3713842" cy="22733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8A186C9-DEAB-1045-9B21-E16D34514D53}"/>
              </a:ext>
            </a:extLst>
          </p:cNvPr>
          <p:cNvSpPr txBox="1"/>
          <p:nvPr/>
        </p:nvSpPr>
        <p:spPr>
          <a:xfrm>
            <a:off x="1706088" y="2409617"/>
            <a:ext cx="5486400" cy="2585323"/>
          </a:xfrm>
          <a:prstGeom prst="rect">
            <a:avLst/>
          </a:prstGeom>
          <a:noFill/>
        </p:spPr>
        <p:txBody>
          <a:bodyPr wrap="square" rtlCol="0">
            <a:spAutoFit/>
          </a:bodyPr>
          <a:lstStyle/>
          <a:p>
            <a:pPr algn="just"/>
            <a:r>
              <a:rPr lang="fr-FR" dirty="0"/>
              <a:t>Le plan particulier d’intervention (PPI) est le document de référence en cas d’alerte : </a:t>
            </a:r>
          </a:p>
          <a:p>
            <a:pPr algn="just"/>
            <a:endParaRPr lang="fr-FR" dirty="0"/>
          </a:p>
          <a:p>
            <a:pPr marL="285750" indent="-285750" algn="just">
              <a:buFont typeface="Arial" panose="020B0604020202020204" pitchFamily="34" charset="0"/>
              <a:buChar char="•"/>
            </a:pPr>
            <a:r>
              <a:rPr lang="fr-FR" dirty="0"/>
              <a:t>Pour l’organisation des secours dans le périmètre et information du publique. </a:t>
            </a:r>
          </a:p>
          <a:p>
            <a:pPr marL="285750" indent="-285750" algn="just">
              <a:buFont typeface="Arial" panose="020B0604020202020204" pitchFamily="34" charset="0"/>
              <a:buChar char="•"/>
            </a:pPr>
            <a:r>
              <a:rPr lang="fr-FR" dirty="0"/>
              <a:t>Pour définir les moyens techniques et humains, leurs organisations ainsi que l’information en direction du public en cas d’alerte d’accident nucléaire au sein  du périmètre de 10 km du PPI.</a:t>
            </a:r>
          </a:p>
        </p:txBody>
      </p:sp>
      <p:pic>
        <p:nvPicPr>
          <p:cNvPr id="2052" name="Picture 4" descr="Plan Particulier d'Intervention (PPI)">
            <a:extLst>
              <a:ext uri="{FF2B5EF4-FFF2-40B4-BE49-F238E27FC236}">
                <a16:creationId xmlns:a16="http://schemas.microsoft.com/office/drawing/2014/main" id="{BAF256BF-37BE-0946-8427-C80DD6DC7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713" y="3898899"/>
            <a:ext cx="3713842"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6478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1DA2C-DF5C-4A94-9B4E-A7B8F15050BC}"/>
              </a:ext>
            </a:extLst>
          </p:cNvPr>
          <p:cNvSpPr>
            <a:spLocks noGrp="1"/>
          </p:cNvSpPr>
          <p:nvPr>
            <p:ph type="title"/>
          </p:nvPr>
        </p:nvSpPr>
        <p:spPr/>
        <p:txBody>
          <a:bodyPr/>
          <a:lstStyle/>
          <a:p>
            <a:r>
              <a:rPr lang="fr-FR" dirty="0"/>
              <a:t>PPMS </a:t>
            </a:r>
          </a:p>
        </p:txBody>
      </p:sp>
      <p:pic>
        <p:nvPicPr>
          <p:cNvPr id="4" name="Image 3">
            <a:extLst>
              <a:ext uri="{FF2B5EF4-FFF2-40B4-BE49-F238E27FC236}">
                <a16:creationId xmlns:a16="http://schemas.microsoft.com/office/drawing/2014/main" id="{23894956-8250-43D7-846B-2661B64651D4}"/>
              </a:ext>
            </a:extLst>
          </p:cNvPr>
          <p:cNvPicPr>
            <a:picLocks noChangeAspect="1"/>
          </p:cNvPicPr>
          <p:nvPr/>
        </p:nvPicPr>
        <p:blipFill>
          <a:blip r:embed="rId2"/>
          <a:stretch>
            <a:fillRect/>
          </a:stretch>
        </p:blipFill>
        <p:spPr>
          <a:xfrm>
            <a:off x="7853579" y="4357990"/>
            <a:ext cx="3966341" cy="2378413"/>
          </a:xfrm>
          <a:prstGeom prst="rect">
            <a:avLst/>
          </a:prstGeom>
        </p:spPr>
      </p:pic>
      <p:sp>
        <p:nvSpPr>
          <p:cNvPr id="6" name="ZoneTexte 5">
            <a:extLst>
              <a:ext uri="{FF2B5EF4-FFF2-40B4-BE49-F238E27FC236}">
                <a16:creationId xmlns:a16="http://schemas.microsoft.com/office/drawing/2014/main" id="{532DB51F-039A-4C01-AACB-CAB97622EBC6}"/>
              </a:ext>
            </a:extLst>
          </p:cNvPr>
          <p:cNvSpPr txBox="1"/>
          <p:nvPr/>
        </p:nvSpPr>
        <p:spPr>
          <a:xfrm>
            <a:off x="1772864" y="1680016"/>
            <a:ext cx="10843909" cy="2308324"/>
          </a:xfrm>
          <a:prstGeom prst="rect">
            <a:avLst/>
          </a:prstGeom>
          <a:noFill/>
        </p:spPr>
        <p:txBody>
          <a:bodyPr wrap="square">
            <a:spAutoFit/>
          </a:bodyPr>
          <a:lstStyle/>
          <a:p>
            <a:r>
              <a:rPr lang="fr-FR" dirty="0"/>
              <a:t>Un plan particulier de mise en sûreté (PPMS) est un plan de sécurité civile :</a:t>
            </a:r>
          </a:p>
          <a:p>
            <a:pPr marL="285750" indent="-285750">
              <a:buFontTx/>
              <a:buChar char="-"/>
            </a:pPr>
            <a:r>
              <a:rPr lang="fr-FR" dirty="0"/>
              <a:t>mis en place dans les écoles françaises </a:t>
            </a:r>
          </a:p>
          <a:p>
            <a:pPr marL="285750" indent="-285750">
              <a:buFontTx/>
              <a:buChar char="-"/>
            </a:pPr>
            <a:r>
              <a:rPr lang="fr-FR" dirty="0"/>
              <a:t>en cas d'alerte à une catastrophe comme un incendie, une inondation, …</a:t>
            </a:r>
          </a:p>
          <a:p>
            <a:endParaRPr lang="fr-FR" dirty="0"/>
          </a:p>
          <a:p>
            <a:r>
              <a:rPr lang="fr-FR" dirty="0"/>
              <a:t>Pour répondre aux exigences réglementaires, des équipement sont obligatoires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 Alarme PPMS, mallettes PPMS et dispositif de repérage et de communication.</a:t>
            </a:r>
          </a:p>
          <a:p>
            <a:endParaRPr lang="fr-FR" dirty="0"/>
          </a:p>
        </p:txBody>
      </p:sp>
      <p:pic>
        <p:nvPicPr>
          <p:cNvPr id="9" name="Image 8">
            <a:extLst>
              <a:ext uri="{FF2B5EF4-FFF2-40B4-BE49-F238E27FC236}">
                <a16:creationId xmlns:a16="http://schemas.microsoft.com/office/drawing/2014/main" id="{F44CDCB3-BC74-4E39-B874-7B1056D740B4}"/>
              </a:ext>
            </a:extLst>
          </p:cNvPr>
          <p:cNvPicPr>
            <a:picLocks noChangeAspect="1"/>
          </p:cNvPicPr>
          <p:nvPr/>
        </p:nvPicPr>
        <p:blipFill>
          <a:blip r:embed="rId3"/>
          <a:stretch>
            <a:fillRect/>
          </a:stretch>
        </p:blipFill>
        <p:spPr>
          <a:xfrm>
            <a:off x="1371600" y="4357990"/>
            <a:ext cx="5269962" cy="2378413"/>
          </a:xfrm>
          <a:prstGeom prst="rect">
            <a:avLst/>
          </a:prstGeom>
        </p:spPr>
      </p:pic>
    </p:spTree>
    <p:extLst>
      <p:ext uri="{BB962C8B-B14F-4D97-AF65-F5344CB8AC3E}">
        <p14:creationId xmlns:p14="http://schemas.microsoft.com/office/powerpoint/2010/main" val="384567152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2B740-5F07-FB4B-A447-C7405DB9B1C7}"/>
              </a:ext>
            </a:extLst>
          </p:cNvPr>
          <p:cNvSpPr>
            <a:spLocks noGrp="1"/>
          </p:cNvSpPr>
          <p:nvPr>
            <p:ph type="title"/>
          </p:nvPr>
        </p:nvSpPr>
        <p:spPr/>
        <p:txBody>
          <a:bodyPr/>
          <a:lstStyle/>
          <a:p>
            <a:r>
              <a:rPr lang="fr-FR" dirty="0"/>
              <a:t>Bibliographie</a:t>
            </a:r>
          </a:p>
        </p:txBody>
      </p:sp>
      <p:sp>
        <p:nvSpPr>
          <p:cNvPr id="3" name="Espace réservé du contenu 2">
            <a:extLst>
              <a:ext uri="{FF2B5EF4-FFF2-40B4-BE49-F238E27FC236}">
                <a16:creationId xmlns:a16="http://schemas.microsoft.com/office/drawing/2014/main" id="{B2C83B0F-3AF1-4C44-B1DB-BA09983AB0C3}"/>
              </a:ext>
            </a:extLst>
          </p:cNvPr>
          <p:cNvSpPr>
            <a:spLocks noGrp="1"/>
          </p:cNvSpPr>
          <p:nvPr>
            <p:ph idx="1"/>
          </p:nvPr>
        </p:nvSpPr>
        <p:spPr>
          <a:xfrm>
            <a:off x="1371600" y="1799617"/>
            <a:ext cx="9601200" cy="4561303"/>
          </a:xfrm>
        </p:spPr>
        <p:txBody>
          <a:bodyPr>
            <a:normAutofit fontScale="77500" lnSpcReduction="20000"/>
          </a:bodyPr>
          <a:lstStyle/>
          <a:p>
            <a:r>
              <a:rPr lang="fr-FR" dirty="0"/>
              <a:t>Plan </a:t>
            </a:r>
            <a:r>
              <a:rPr lang="fr-FR" dirty="0" err="1"/>
              <a:t>vigipirate</a:t>
            </a:r>
            <a:r>
              <a:rPr lang="fr-FR" dirty="0"/>
              <a:t>: </a:t>
            </a:r>
            <a:r>
              <a:rPr lang="fr-FR" u="sng" dirty="0">
                <a:hlinkClick r:id="rId2"/>
              </a:rPr>
              <a:t>L'action de l'État contre le terrorisme | Gouvernement.fr</a:t>
            </a:r>
            <a:endParaRPr lang="fr-FR" u="sng" dirty="0"/>
          </a:p>
          <a:p>
            <a:r>
              <a:rPr lang="fr-FR" dirty="0"/>
              <a:t>Définition d’un plan d’intervention: </a:t>
            </a:r>
          </a:p>
          <a:p>
            <a:pPr marL="0" indent="0">
              <a:buNone/>
            </a:pPr>
            <a:r>
              <a:rPr lang="fr-FR" u="sng" dirty="0">
                <a:hlinkClick r:id="rId3"/>
              </a:rPr>
              <a:t>Article R3115-12 - Code de la santé publique – Légifrance</a:t>
            </a:r>
            <a:endParaRPr lang="fr-FR" u="sng" dirty="0"/>
          </a:p>
          <a:p>
            <a:pPr marL="0" indent="0">
              <a:buNone/>
            </a:pPr>
            <a:r>
              <a:rPr lang="fr-FR" dirty="0">
                <a:hlinkClick r:id="rId4"/>
              </a:rPr>
              <a:t>https://fr.wikipedia.org/wiki/Plan_d%27urgence</a:t>
            </a:r>
            <a:endParaRPr lang="fr-FR" dirty="0"/>
          </a:p>
          <a:p>
            <a:r>
              <a:rPr lang="fr-FR" dirty="0"/>
              <a:t>Plan d’urgence et POI: </a:t>
            </a:r>
            <a:r>
              <a:rPr lang="fr-FR" u="sng" dirty="0">
                <a:hlinkClick r:id="rId5"/>
              </a:rPr>
              <a:t>Le Plan d'Urgence et le POI - CNPP</a:t>
            </a:r>
            <a:r>
              <a:rPr lang="fr-FR" dirty="0"/>
              <a:t> </a:t>
            </a:r>
          </a:p>
          <a:p>
            <a:r>
              <a:rPr lang="fr-FR" dirty="0"/>
              <a:t>Plan ORSEC : </a:t>
            </a:r>
            <a:r>
              <a:rPr lang="fr-FR" u="sng" dirty="0">
                <a:hlinkClick r:id="rId6"/>
              </a:rPr>
              <a:t>Dispositif « ORSEC » | Gouvernement.fr</a:t>
            </a:r>
            <a:endParaRPr lang="fr-FR" u="sng" dirty="0"/>
          </a:p>
          <a:p>
            <a:r>
              <a:rPr lang="fr-FR" dirty="0"/>
              <a:t>Plan PPI, POI, POLMAR et PCS : </a:t>
            </a:r>
            <a:r>
              <a:rPr lang="fr-FR" dirty="0">
                <a:hlinkClick r:id="rId7"/>
              </a:rPr>
              <a:t>https://sofia.medicalistes.fr/spip/spip.php?article315</a:t>
            </a:r>
            <a:endParaRPr lang="fr-FR" dirty="0"/>
          </a:p>
          <a:p>
            <a:r>
              <a:rPr lang="fr-FR" dirty="0"/>
              <a:t>Les plans d’urgence : </a:t>
            </a:r>
            <a:r>
              <a:rPr lang="fr-FR" dirty="0">
                <a:hlinkClick r:id="rId8"/>
              </a:rPr>
              <a:t>https://centredecrise.be/fr/que-font-les-autorites/preparation/plans-durgence</a:t>
            </a:r>
            <a:endParaRPr lang="fr-FR" dirty="0"/>
          </a:p>
          <a:p>
            <a:r>
              <a:rPr lang="fr-FR" dirty="0"/>
              <a:t>Plan national de réponse à un accident nucléaire ou radiologique majeur:</a:t>
            </a:r>
            <a:br>
              <a:rPr lang="fr-FR" dirty="0"/>
            </a:br>
            <a:r>
              <a:rPr lang="fr-FR" dirty="0">
                <a:hlinkClick r:id="rId9"/>
              </a:rPr>
              <a:t>https://www.irsn.fr/FR/Actualites_presse/Communiques_et_dossiers_de_presse/Pages/20140206_Plan-gouvernemental-accident-nucleaire.aspx#.YiCcMy3pPq0</a:t>
            </a:r>
            <a:endParaRPr lang="fr-FR" dirty="0"/>
          </a:p>
          <a:p>
            <a:pPr marL="0" indent="0">
              <a:buNone/>
            </a:pPr>
            <a:endParaRPr lang="fr-FR" sz="2300" b="1" dirty="0"/>
          </a:p>
          <a:p>
            <a:pPr marL="0" indent="0">
              <a:buNone/>
            </a:pPr>
            <a:r>
              <a:rPr lang="fr-FR" sz="2300" b="1" dirty="0"/>
              <a:t>(IRSN =&gt; Institut de radioprotection et de sûreté nucléaire)</a:t>
            </a:r>
          </a:p>
          <a:p>
            <a:pPr marL="0" indent="0">
              <a:buNone/>
            </a:pPr>
            <a:r>
              <a:rPr lang="fr-FR" sz="2200" b="1" dirty="0"/>
              <a:t>(CNPP =&gt; Centre national de prévention et de protection)</a:t>
            </a:r>
          </a:p>
        </p:txBody>
      </p:sp>
    </p:spTree>
    <p:extLst>
      <p:ext uri="{BB962C8B-B14F-4D97-AF65-F5344CB8AC3E}">
        <p14:creationId xmlns:p14="http://schemas.microsoft.com/office/powerpoint/2010/main" val="111313819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7EA0E-862D-4E86-8F11-37E3DCEAD6E4}"/>
              </a:ext>
            </a:extLst>
          </p:cNvPr>
          <p:cNvSpPr>
            <a:spLocks noGrp="1"/>
          </p:cNvSpPr>
          <p:nvPr>
            <p:ph type="ctrTitle"/>
          </p:nvPr>
        </p:nvSpPr>
        <p:spPr/>
        <p:txBody>
          <a:bodyPr/>
          <a:lstStyle/>
          <a:p>
            <a:r>
              <a:rPr lang="fr-FR" dirty="0"/>
              <a:t>SAE 2.03 : Les plans d’urgence</a:t>
            </a:r>
          </a:p>
        </p:txBody>
      </p:sp>
      <p:sp>
        <p:nvSpPr>
          <p:cNvPr id="3" name="Sous-titre 2">
            <a:extLst>
              <a:ext uri="{FF2B5EF4-FFF2-40B4-BE49-F238E27FC236}">
                <a16:creationId xmlns:a16="http://schemas.microsoft.com/office/drawing/2014/main" id="{F54B42BC-D7AA-4503-BE94-84A1A4FBB385}"/>
              </a:ext>
            </a:extLst>
          </p:cNvPr>
          <p:cNvSpPr>
            <a:spLocks noGrp="1"/>
          </p:cNvSpPr>
          <p:nvPr>
            <p:ph type="subTitle" idx="1"/>
          </p:nvPr>
        </p:nvSpPr>
        <p:spPr/>
        <p:txBody>
          <a:bodyPr>
            <a:normAutofit fontScale="92500" lnSpcReduction="10000"/>
          </a:bodyPr>
          <a:lstStyle/>
          <a:p>
            <a:r>
              <a:rPr lang="fr-FR" dirty="0"/>
              <a:t>Par les étudiants en BUT HSE 1 :</a:t>
            </a:r>
          </a:p>
          <a:p>
            <a:r>
              <a:rPr lang="fr-FR" dirty="0"/>
              <a:t>Maillet Mattéo, Poussier Loïck, Foucaud Mathéo, </a:t>
            </a:r>
            <a:r>
              <a:rPr lang="fr-FR" dirty="0" err="1"/>
              <a:t>Tiffineau</a:t>
            </a:r>
            <a:r>
              <a:rPr lang="fr-FR" dirty="0"/>
              <a:t> Nathan, </a:t>
            </a:r>
            <a:r>
              <a:rPr lang="fr-FR" dirty="0" err="1"/>
              <a:t>Clupeau</a:t>
            </a:r>
            <a:r>
              <a:rPr lang="fr-FR" dirty="0"/>
              <a:t> Léonard</a:t>
            </a:r>
          </a:p>
        </p:txBody>
      </p:sp>
      <p:pic>
        <p:nvPicPr>
          <p:cNvPr id="5" name="Image 4" descr="Une image contenant texte&#10;&#10;Description générée automatiquement">
            <a:extLst>
              <a:ext uri="{FF2B5EF4-FFF2-40B4-BE49-F238E27FC236}">
                <a16:creationId xmlns:a16="http://schemas.microsoft.com/office/drawing/2014/main" id="{FB3F69FC-0496-4CE2-92D1-56AFF0CDC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03" y="5660868"/>
            <a:ext cx="4772025" cy="962025"/>
          </a:xfrm>
          <a:prstGeom prst="rect">
            <a:avLst/>
          </a:prstGeom>
        </p:spPr>
      </p:pic>
      <p:sp>
        <p:nvSpPr>
          <p:cNvPr id="4" name="ZoneTexte 3">
            <a:extLst>
              <a:ext uri="{FF2B5EF4-FFF2-40B4-BE49-F238E27FC236}">
                <a16:creationId xmlns:a16="http://schemas.microsoft.com/office/drawing/2014/main" id="{8A6AB4C6-DAC2-CE4D-A836-2B8FFBCF9606}"/>
              </a:ext>
            </a:extLst>
          </p:cNvPr>
          <p:cNvSpPr txBox="1"/>
          <p:nvPr/>
        </p:nvSpPr>
        <p:spPr>
          <a:xfrm>
            <a:off x="10379034" y="6305797"/>
            <a:ext cx="1555667" cy="369332"/>
          </a:xfrm>
          <a:prstGeom prst="rect">
            <a:avLst/>
          </a:prstGeom>
          <a:noFill/>
        </p:spPr>
        <p:txBody>
          <a:bodyPr wrap="square" rtlCol="0">
            <a:spAutoFit/>
          </a:bodyPr>
          <a:lstStyle/>
          <a:p>
            <a:r>
              <a:rPr lang="fr-FR" dirty="0"/>
              <a:t>2021 / 2022</a:t>
            </a:r>
          </a:p>
        </p:txBody>
      </p:sp>
    </p:spTree>
    <p:extLst>
      <p:ext uri="{BB962C8B-B14F-4D97-AF65-F5344CB8AC3E}">
        <p14:creationId xmlns:p14="http://schemas.microsoft.com/office/powerpoint/2010/main" val="392529165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graphicFrame>
        <p:nvGraphicFramePr>
          <p:cNvPr id="4" name="Diagramme 3"/>
          <p:cNvGraphicFramePr/>
          <p:nvPr>
            <p:extLst>
              <p:ext uri="{D42A27DB-BD31-4B8C-83A1-F6EECF244321}">
                <p14:modId xmlns:p14="http://schemas.microsoft.com/office/powerpoint/2010/main" val="3060823077"/>
              </p:ext>
            </p:extLst>
          </p:nvPr>
        </p:nvGraphicFramePr>
        <p:xfrm>
          <a:off x="2637692" y="2034335"/>
          <a:ext cx="7069015" cy="395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58049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AA87F-2C85-434D-87E0-569803C463B3}"/>
              </a:ext>
            </a:extLst>
          </p:cNvPr>
          <p:cNvSpPr>
            <a:spLocks noGrp="1"/>
          </p:cNvSpPr>
          <p:nvPr>
            <p:ph type="title"/>
          </p:nvPr>
        </p:nvSpPr>
        <p:spPr/>
        <p:txBody>
          <a:bodyPr/>
          <a:lstStyle/>
          <a:p>
            <a:r>
              <a:rPr lang="fr-FR" dirty="0"/>
              <a:t>Qu’est ce qu’un plan d’intervention ?</a:t>
            </a:r>
          </a:p>
        </p:txBody>
      </p:sp>
      <p:sp>
        <p:nvSpPr>
          <p:cNvPr id="3" name="Espace réservé du contenu 2">
            <a:extLst>
              <a:ext uri="{FF2B5EF4-FFF2-40B4-BE49-F238E27FC236}">
                <a16:creationId xmlns:a16="http://schemas.microsoft.com/office/drawing/2014/main" id="{6A44B1A7-2D66-4F5A-A1DA-28864FE874E5}"/>
              </a:ext>
            </a:extLst>
          </p:cNvPr>
          <p:cNvSpPr>
            <a:spLocks noGrp="1"/>
          </p:cNvSpPr>
          <p:nvPr>
            <p:ph idx="1"/>
          </p:nvPr>
        </p:nvSpPr>
        <p:spPr/>
        <p:txBody>
          <a:bodyPr>
            <a:normAutofit fontScale="92500" lnSpcReduction="20000"/>
          </a:bodyPr>
          <a:lstStyle/>
          <a:p>
            <a:r>
              <a:rPr lang="fr-FR" dirty="0"/>
              <a:t>Le plan d’intervention est un dispositif prévoyant l’organisation des secours en cas de catastrophes </a:t>
            </a:r>
            <a:r>
              <a:rPr lang="fr-FR" b="0" i="0" dirty="0">
                <a:solidFill>
                  <a:srgbClr val="202124"/>
                </a:solidFill>
                <a:effectLst/>
                <a:latin typeface="arial" panose="020B0604020202020204" pitchFamily="34" charset="0"/>
              </a:rPr>
              <a:t>ou d'événements de grande ampleur ou à risque majeur, mettant en péril la santé des personnes, d'animaux, de plantes ou d'autres organismes vivants, ou bien l'intégrité des biens.</a:t>
            </a:r>
          </a:p>
          <a:p>
            <a:r>
              <a:rPr lang="fr-FR" dirty="0">
                <a:solidFill>
                  <a:srgbClr val="202124"/>
                </a:solidFill>
                <a:latin typeface="arial" panose="020B0604020202020204" pitchFamily="34" charset="0"/>
              </a:rPr>
              <a:t>Il est élaboré par une ou plusieurs entités distinctes ayant à mener des action si l’évènement catastrophique survient. (ex : Secours publics, collectivités territoriales, industriels)</a:t>
            </a:r>
          </a:p>
          <a:p>
            <a:endParaRPr lang="fr-FR" b="0" i="0" dirty="0">
              <a:solidFill>
                <a:srgbClr val="202124"/>
              </a:solidFill>
              <a:effectLst/>
              <a:latin typeface="arial" panose="020B0604020202020204" pitchFamily="34" charset="0"/>
            </a:endParaRPr>
          </a:p>
          <a:p>
            <a:pPr marL="0" indent="0">
              <a:buNone/>
            </a:pPr>
            <a:r>
              <a:rPr lang="fr-FR" b="0" i="0" dirty="0" err="1">
                <a:solidFill>
                  <a:schemeClr val="tx1"/>
                </a:solidFill>
                <a:effectLst/>
              </a:rPr>
              <a:t>Wikipedia</a:t>
            </a:r>
            <a:r>
              <a:rPr lang="fr-FR" b="0" i="0" dirty="0">
                <a:solidFill>
                  <a:schemeClr val="tx1"/>
                </a:solidFill>
                <a:effectLst/>
              </a:rPr>
              <a:t> </a:t>
            </a:r>
            <a:r>
              <a:rPr lang="fr-FR" b="0" i="0" dirty="0" err="1">
                <a:solidFill>
                  <a:schemeClr val="tx1"/>
                </a:solidFill>
                <a:effectLst/>
              </a:rPr>
              <a:t>contributors</a:t>
            </a:r>
            <a:r>
              <a:rPr lang="fr-FR" b="0" i="0" dirty="0">
                <a:solidFill>
                  <a:schemeClr val="tx1"/>
                </a:solidFill>
                <a:effectLst/>
              </a:rPr>
              <a:t>. (2022, 20 janvier). </a:t>
            </a:r>
            <a:r>
              <a:rPr lang="fr-FR" b="0" i="1" dirty="0">
                <a:solidFill>
                  <a:schemeClr val="tx1"/>
                </a:solidFill>
                <a:effectLst/>
              </a:rPr>
              <a:t>Plan d’urgence</a:t>
            </a:r>
            <a:r>
              <a:rPr lang="fr-FR" b="0" i="0" dirty="0">
                <a:solidFill>
                  <a:schemeClr val="tx1"/>
                </a:solidFill>
                <a:effectLst/>
              </a:rPr>
              <a:t>. </a:t>
            </a:r>
            <a:r>
              <a:rPr lang="fr-FR" b="0" i="0" dirty="0" err="1">
                <a:solidFill>
                  <a:schemeClr val="tx1"/>
                </a:solidFill>
                <a:effectLst/>
              </a:rPr>
              <a:t>Wikipedia</a:t>
            </a:r>
            <a:r>
              <a:rPr lang="fr-FR" b="0" i="0" dirty="0">
                <a:solidFill>
                  <a:schemeClr val="tx1"/>
                </a:solidFill>
                <a:effectLst/>
              </a:rPr>
              <a:t>. Consulté le 1 mars 2022, à l’adresse </a:t>
            </a:r>
            <a:r>
              <a:rPr lang="fr-FR" b="0" i="0" dirty="0">
                <a:solidFill>
                  <a:schemeClr val="tx1"/>
                </a:solidFill>
                <a:effectLst/>
                <a:hlinkClick r:id="rId2"/>
              </a:rPr>
              <a:t>https://fr.wikipedia.org/wiki/Plan_d%27urgence</a:t>
            </a:r>
            <a:endParaRPr lang="fr-FR" b="0" i="0" dirty="0">
              <a:solidFill>
                <a:schemeClr val="tx1"/>
              </a:solidFill>
              <a:effectLst/>
            </a:endParaRPr>
          </a:p>
          <a:p>
            <a:pPr marL="0" indent="0">
              <a:buNone/>
            </a:pPr>
            <a:r>
              <a:rPr lang="fr-FR" b="0" i="1" dirty="0">
                <a:solidFill>
                  <a:schemeClr val="tx1"/>
                </a:solidFill>
                <a:effectLst/>
              </a:rPr>
              <a:t>Le processus de gestion de crise</a:t>
            </a:r>
            <a:r>
              <a:rPr lang="fr-FR" b="0" i="0" dirty="0">
                <a:solidFill>
                  <a:schemeClr val="tx1"/>
                </a:solidFill>
                <a:effectLst/>
              </a:rPr>
              <a:t>. (s. d.). Gouvernement.fr. Consulté le 1 mars 2022, à l’adresse </a:t>
            </a:r>
            <a:r>
              <a:rPr lang="fr-FR" b="0" i="0" dirty="0">
                <a:solidFill>
                  <a:schemeClr val="tx1"/>
                </a:solidFill>
                <a:effectLst/>
                <a:hlinkClick r:id="rId3"/>
              </a:rPr>
              <a:t>https://www.gouvernement.fr/risques/le-processus-de-gestion-de-crise</a:t>
            </a:r>
            <a:endParaRPr lang="fr-FR" b="0" i="0" dirty="0">
              <a:solidFill>
                <a:schemeClr val="tx1"/>
              </a:solidFill>
              <a:effectLst/>
            </a:endParaRPr>
          </a:p>
          <a:p>
            <a:pPr marL="0" indent="0">
              <a:buNone/>
            </a:pPr>
            <a:endParaRPr lang="fr-FR" b="0" i="0" dirty="0">
              <a:solidFill>
                <a:schemeClr val="tx1"/>
              </a:solidFill>
              <a:effectLst/>
            </a:endParaRPr>
          </a:p>
          <a:p>
            <a:pPr marL="0" indent="0">
              <a:buNone/>
            </a:pPr>
            <a:endParaRPr lang="fr-FR" b="0" i="0" dirty="0">
              <a:solidFill>
                <a:schemeClr val="tx1"/>
              </a:solidFill>
              <a:effectLst/>
            </a:endParaRPr>
          </a:p>
          <a:p>
            <a:endParaRPr lang="fr-FR" dirty="0">
              <a:solidFill>
                <a:schemeClr val="tx1"/>
              </a:solidFill>
            </a:endParaRPr>
          </a:p>
          <a:p>
            <a:endParaRPr lang="fr-FR"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5304994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D1AA0-45C8-46E1-81E9-D372FC45C2EA}"/>
              </a:ext>
            </a:extLst>
          </p:cNvPr>
          <p:cNvSpPr>
            <a:spLocks noGrp="1"/>
          </p:cNvSpPr>
          <p:nvPr>
            <p:ph type="title"/>
          </p:nvPr>
        </p:nvSpPr>
        <p:spPr/>
        <p:txBody>
          <a:bodyPr/>
          <a:lstStyle/>
          <a:p>
            <a:r>
              <a:rPr lang="fr-FR" dirty="0"/>
              <a:t>Pourquoi mettre en place un plan d’intervention ?</a:t>
            </a:r>
          </a:p>
        </p:txBody>
      </p:sp>
      <p:sp>
        <p:nvSpPr>
          <p:cNvPr id="3" name="Espace réservé du contenu 2">
            <a:extLst>
              <a:ext uri="{FF2B5EF4-FFF2-40B4-BE49-F238E27FC236}">
                <a16:creationId xmlns:a16="http://schemas.microsoft.com/office/drawing/2014/main" id="{CBE27BA4-603B-4E1B-BC3D-BCB904928B6A}"/>
              </a:ext>
            </a:extLst>
          </p:cNvPr>
          <p:cNvSpPr>
            <a:spLocks noGrp="1"/>
          </p:cNvSpPr>
          <p:nvPr>
            <p:ph idx="1"/>
          </p:nvPr>
        </p:nvSpPr>
        <p:spPr>
          <a:xfrm>
            <a:off x="1371599" y="2285999"/>
            <a:ext cx="9747116" cy="4396903"/>
          </a:xfrm>
        </p:spPr>
        <p:txBody>
          <a:bodyPr>
            <a:normAutofit fontScale="92500" lnSpcReduction="10000"/>
          </a:bodyPr>
          <a:lstStyle/>
          <a:p>
            <a:r>
              <a:rPr lang="fr-FR" b="0" i="0" dirty="0">
                <a:solidFill>
                  <a:srgbClr val="000000"/>
                </a:solidFill>
                <a:effectLst/>
                <a:latin typeface="+mj-lt"/>
              </a:rPr>
              <a:t>L’État doit pouvoir réagir et prendre les mesures nécessaires au cas où la vie de la population ou le fonctionnement régulier de la vie institutionnelle, économique ou sociale du pays seraient mis en cause.</a:t>
            </a:r>
          </a:p>
          <a:p>
            <a:endParaRPr lang="fr-FR" dirty="0">
              <a:solidFill>
                <a:srgbClr val="000000"/>
              </a:solidFill>
              <a:latin typeface="+mj-lt"/>
            </a:endParaRPr>
          </a:p>
          <a:p>
            <a:endParaRPr lang="fr-FR" b="0" i="0" dirty="0">
              <a:solidFill>
                <a:srgbClr val="000000"/>
              </a:solidFill>
              <a:effectLst/>
              <a:latin typeface="+mj-lt"/>
            </a:endParaRPr>
          </a:p>
          <a:p>
            <a:endParaRPr lang="fr-FR" dirty="0">
              <a:solidFill>
                <a:srgbClr val="000000"/>
              </a:solidFill>
              <a:latin typeface="+mj-lt"/>
            </a:endParaRPr>
          </a:p>
          <a:p>
            <a:endParaRPr lang="fr-FR" b="0" i="0" dirty="0">
              <a:solidFill>
                <a:srgbClr val="000000"/>
              </a:solidFill>
              <a:effectLst/>
              <a:latin typeface="+mj-lt"/>
            </a:endParaRPr>
          </a:p>
          <a:p>
            <a:endParaRPr lang="fr-FR" dirty="0">
              <a:solidFill>
                <a:srgbClr val="000000"/>
              </a:solidFill>
              <a:latin typeface="+mj-lt"/>
            </a:endParaRPr>
          </a:p>
          <a:p>
            <a:r>
              <a:rPr lang="fr-FR" b="0" i="1" dirty="0">
                <a:solidFill>
                  <a:schemeClr val="tx1"/>
                </a:solidFill>
                <a:effectLst/>
              </a:rPr>
              <a:t>Le processus de gestion de crise</a:t>
            </a:r>
            <a:r>
              <a:rPr lang="fr-FR" b="0" i="0" dirty="0">
                <a:solidFill>
                  <a:schemeClr val="tx1"/>
                </a:solidFill>
                <a:effectLst/>
              </a:rPr>
              <a:t>. (s. d.). Gouvernement.fr. Consulté le 1 mars 2022, à l’adresse </a:t>
            </a:r>
            <a:r>
              <a:rPr lang="fr-FR" b="0" i="0" dirty="0">
                <a:solidFill>
                  <a:schemeClr val="tx1"/>
                </a:solidFill>
                <a:effectLst/>
                <a:hlinkClick r:id="rId2"/>
              </a:rPr>
              <a:t>https://www.gouvernement.fr/risques/le-processus-de-gestion-de-crise</a:t>
            </a:r>
            <a:endParaRPr lang="fr-FR" b="0" i="0" dirty="0">
              <a:solidFill>
                <a:schemeClr val="tx1"/>
              </a:solidFill>
              <a:effectLst/>
            </a:endParaRPr>
          </a:p>
          <a:p>
            <a:r>
              <a:rPr lang="fr-FR" b="0" i="1" dirty="0">
                <a:solidFill>
                  <a:schemeClr val="tx1"/>
                </a:solidFill>
                <a:effectLst/>
              </a:rPr>
              <a:t>La préparation de l’état face aux risques</a:t>
            </a:r>
            <a:r>
              <a:rPr lang="fr-FR" b="0" i="0" dirty="0">
                <a:solidFill>
                  <a:schemeClr val="tx1"/>
                </a:solidFill>
                <a:effectLst/>
              </a:rPr>
              <a:t>. (s. d.). Gouvernement.fr. Consulté le 1 mars 2022, à l’adresse </a:t>
            </a:r>
            <a:r>
              <a:rPr lang="fr-FR" b="0" i="0" dirty="0">
                <a:solidFill>
                  <a:schemeClr val="tx1"/>
                </a:solidFill>
                <a:effectLst/>
                <a:hlinkClick r:id="rId3"/>
              </a:rPr>
              <a:t>https://www.gouvernement.fr/risques/la-preparation-de-l-etat-face-aux-risques</a:t>
            </a:r>
            <a:endParaRPr lang="fr-FR" b="0" i="0" dirty="0">
              <a:solidFill>
                <a:schemeClr val="tx1"/>
              </a:solidFill>
              <a:effectLst/>
            </a:endParaRPr>
          </a:p>
          <a:p>
            <a:endParaRPr lang="fr-FR" b="0" i="0" dirty="0">
              <a:solidFill>
                <a:schemeClr val="tx1"/>
              </a:solidFill>
              <a:effectLst/>
            </a:endParaRPr>
          </a:p>
          <a:p>
            <a:endParaRPr lang="fr-FR" b="0" i="0" dirty="0">
              <a:solidFill>
                <a:schemeClr val="tx1"/>
              </a:solidFill>
              <a:effectLst/>
            </a:endParaRPr>
          </a:p>
          <a:p>
            <a:endParaRPr lang="fr-FR" dirty="0">
              <a:latin typeface="+mj-lt"/>
            </a:endParaRPr>
          </a:p>
        </p:txBody>
      </p:sp>
      <p:pic>
        <p:nvPicPr>
          <p:cNvPr id="1030" name="Picture 6" descr="logo-état-français – Mission Locale d&amp;amp;#39;Aubervilliers">
            <a:extLst>
              <a:ext uri="{FF2B5EF4-FFF2-40B4-BE49-F238E27FC236}">
                <a16:creationId xmlns:a16="http://schemas.microsoft.com/office/drawing/2014/main" id="{9D0161FA-16C5-44B0-AC91-FCDA45167EE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71599" y="3156626"/>
            <a:ext cx="3208912" cy="188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2012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6CB73-8772-488E-9431-531D965B3857}"/>
              </a:ext>
            </a:extLst>
          </p:cNvPr>
          <p:cNvSpPr>
            <a:spLocks noGrp="1"/>
          </p:cNvSpPr>
          <p:nvPr>
            <p:ph type="title"/>
          </p:nvPr>
        </p:nvSpPr>
        <p:spPr/>
        <p:txBody>
          <a:bodyPr/>
          <a:lstStyle/>
          <a:p>
            <a:r>
              <a:rPr lang="fr-FR" dirty="0"/>
              <a:t>Les plans d’intervention</a:t>
            </a:r>
          </a:p>
        </p:txBody>
      </p:sp>
      <p:sp>
        <p:nvSpPr>
          <p:cNvPr id="3" name="Espace réservé du contenu 2">
            <a:extLst>
              <a:ext uri="{FF2B5EF4-FFF2-40B4-BE49-F238E27FC236}">
                <a16:creationId xmlns:a16="http://schemas.microsoft.com/office/drawing/2014/main" id="{29EAAD6D-5018-4A3A-B543-16AB7F4C28FF}"/>
              </a:ext>
            </a:extLst>
          </p:cNvPr>
          <p:cNvSpPr>
            <a:spLocks noGrp="1"/>
          </p:cNvSpPr>
          <p:nvPr>
            <p:ph idx="1"/>
          </p:nvPr>
        </p:nvSpPr>
        <p:spPr>
          <a:xfrm>
            <a:off x="1371600" y="1994171"/>
            <a:ext cx="9601200" cy="4398523"/>
          </a:xfrm>
        </p:spPr>
        <p:txBody>
          <a:bodyPr>
            <a:normAutofit fontScale="85000" lnSpcReduction="20000"/>
          </a:bodyPr>
          <a:lstStyle/>
          <a:p>
            <a:r>
              <a:rPr lang="fr-FR" dirty="0"/>
              <a:t>Plans nationaux</a:t>
            </a:r>
          </a:p>
          <a:p>
            <a:pPr marL="0" indent="0">
              <a:buNone/>
            </a:pPr>
            <a:endParaRPr lang="fr-FR" dirty="0"/>
          </a:p>
          <a:p>
            <a:pPr lvl="1"/>
            <a:r>
              <a:rPr lang="fr-FR" dirty="0"/>
              <a:t>Plan pandémie grippale</a:t>
            </a:r>
          </a:p>
          <a:p>
            <a:pPr lvl="1"/>
            <a:r>
              <a:rPr lang="fr-FR" dirty="0"/>
              <a:t>Plan </a:t>
            </a:r>
            <a:r>
              <a:rPr lang="fr-FR" dirty="0" err="1"/>
              <a:t>vigipirate</a:t>
            </a:r>
            <a:endParaRPr lang="fr-FR" dirty="0"/>
          </a:p>
          <a:p>
            <a:pPr lvl="1"/>
            <a:r>
              <a:rPr lang="fr-FR" dirty="0"/>
              <a:t>Plan </a:t>
            </a:r>
            <a:r>
              <a:rPr lang="fr-FR" dirty="0" err="1"/>
              <a:t>ebola</a:t>
            </a:r>
            <a:endParaRPr lang="fr-FR" dirty="0"/>
          </a:p>
          <a:p>
            <a:pPr lvl="1"/>
            <a:r>
              <a:rPr lang="fr-FR" dirty="0"/>
              <a:t>Plan national de réponse à un accident nucléaire ou radiologique majeur</a:t>
            </a:r>
          </a:p>
          <a:p>
            <a:pPr lvl="1"/>
            <a:r>
              <a:rPr lang="fr-FR" dirty="0"/>
              <a:t>Plan pirate</a:t>
            </a:r>
          </a:p>
          <a:p>
            <a:r>
              <a:rPr lang="fr-FR" dirty="0"/>
              <a:t>Plans territoriaux</a:t>
            </a:r>
          </a:p>
          <a:p>
            <a:pPr lvl="1"/>
            <a:endParaRPr lang="fr-FR" dirty="0"/>
          </a:p>
          <a:p>
            <a:pPr lvl="1"/>
            <a:r>
              <a:rPr lang="fr-FR" dirty="0"/>
              <a:t>Plan </a:t>
            </a:r>
            <a:r>
              <a:rPr lang="fr-FR" dirty="0" err="1"/>
              <a:t>Novi</a:t>
            </a:r>
            <a:endParaRPr lang="fr-FR" dirty="0"/>
          </a:p>
          <a:p>
            <a:pPr lvl="1"/>
            <a:r>
              <a:rPr lang="fr-FR" dirty="0"/>
              <a:t>Plan POLMAR</a:t>
            </a:r>
          </a:p>
          <a:p>
            <a:pPr lvl="1"/>
            <a:r>
              <a:rPr lang="fr-FR" dirty="0"/>
              <a:t>Dispositif ORSAN</a:t>
            </a:r>
          </a:p>
          <a:p>
            <a:pPr lvl="1"/>
            <a:r>
              <a:rPr lang="fr-FR" dirty="0"/>
              <a:t>Plan PPI</a:t>
            </a:r>
          </a:p>
          <a:p>
            <a:pPr lvl="1"/>
            <a:r>
              <a:rPr lang="fr-FR" dirty="0"/>
              <a:t>Dispositif ORSEC</a:t>
            </a:r>
          </a:p>
          <a:p>
            <a:pPr lvl="1"/>
            <a:r>
              <a:rPr lang="fr-FR" dirty="0"/>
              <a:t>PPMS</a:t>
            </a:r>
          </a:p>
        </p:txBody>
      </p:sp>
    </p:spTree>
    <p:extLst>
      <p:ext uri="{BB962C8B-B14F-4D97-AF65-F5344CB8AC3E}">
        <p14:creationId xmlns:p14="http://schemas.microsoft.com/office/powerpoint/2010/main" val="143312322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ADA03-E19F-47A9-B4C0-23A0AF3AF612}"/>
              </a:ext>
            </a:extLst>
          </p:cNvPr>
          <p:cNvSpPr>
            <a:spLocks noGrp="1"/>
          </p:cNvSpPr>
          <p:nvPr>
            <p:ph type="title"/>
          </p:nvPr>
        </p:nvSpPr>
        <p:spPr/>
        <p:txBody>
          <a:bodyPr/>
          <a:lstStyle/>
          <a:p>
            <a:r>
              <a:rPr lang="fr-FR" dirty="0"/>
              <a:t>Le Plan ORSEC</a:t>
            </a:r>
          </a:p>
        </p:txBody>
      </p:sp>
      <p:pic>
        <p:nvPicPr>
          <p:cNvPr id="1026" name="Picture 2">
            <a:extLst>
              <a:ext uri="{FF2B5EF4-FFF2-40B4-BE49-F238E27FC236}">
                <a16:creationId xmlns:a16="http://schemas.microsoft.com/office/drawing/2014/main" id="{B767A28E-C3B4-8E4D-AA00-9DEC23C4F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571" y="2517981"/>
            <a:ext cx="3978275" cy="22733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346EFF0-1D81-4940-B373-38FE665DBB8C}"/>
              </a:ext>
            </a:extLst>
          </p:cNvPr>
          <p:cNvSpPr txBox="1"/>
          <p:nvPr/>
        </p:nvSpPr>
        <p:spPr>
          <a:xfrm>
            <a:off x="1609107" y="2029322"/>
            <a:ext cx="5142016" cy="4524315"/>
          </a:xfrm>
          <a:prstGeom prst="rect">
            <a:avLst/>
          </a:prstGeom>
          <a:noFill/>
        </p:spPr>
        <p:txBody>
          <a:bodyPr wrap="square" rtlCol="0">
            <a:spAutoFit/>
          </a:bodyPr>
          <a:lstStyle/>
          <a:p>
            <a:pPr algn="just"/>
            <a:r>
              <a:rPr lang="fr-FR" dirty="0"/>
              <a:t>Le dispositif « ORSEC » (Organisation de la réponse de sécurité civile) :</a:t>
            </a:r>
          </a:p>
          <a:p>
            <a:pPr algn="just"/>
            <a:r>
              <a:rPr lang="fr-FR" dirty="0"/>
              <a:t>- programme d'organisation des secours à l'échelon départemental, en cas de catastrophe;</a:t>
            </a:r>
          </a:p>
          <a:p>
            <a:pPr algn="just"/>
            <a:r>
              <a:rPr lang="fr-FR" dirty="0"/>
              <a:t>- permet une mise en œuvre rapide et efficace de tous les moyens nécessaires.</a:t>
            </a:r>
          </a:p>
          <a:p>
            <a:pPr algn="just"/>
            <a:endParaRPr lang="fr-FR" dirty="0"/>
          </a:p>
          <a:p>
            <a:pPr algn="just"/>
            <a:r>
              <a:rPr lang="fr-FR" u="sng" dirty="0"/>
              <a:t>- Il existe trois niveaux de plan ORSEC :</a:t>
            </a:r>
          </a:p>
          <a:p>
            <a:pPr algn="just"/>
            <a:endParaRPr lang="fr-FR" dirty="0"/>
          </a:p>
          <a:p>
            <a:pPr marL="285750" indent="-285750" algn="just">
              <a:buFont typeface="Arial" panose="020B0604020202020204" pitchFamily="34" charset="0"/>
              <a:buChar char="•"/>
            </a:pPr>
            <a:r>
              <a:rPr lang="fr-FR" dirty="0"/>
              <a:t>Le plan ORSEC national établit par le ministre en charge de la sécurité civile.</a:t>
            </a:r>
          </a:p>
          <a:p>
            <a:pPr marL="285750" indent="-285750" algn="just">
              <a:buFont typeface="Arial" panose="020B0604020202020204" pitchFamily="34" charset="0"/>
              <a:buChar char="•"/>
            </a:pPr>
            <a:r>
              <a:rPr lang="fr-FR" dirty="0"/>
              <a:t>Le plan ORSEC de zone sous l'autorité du préfet.</a:t>
            </a:r>
          </a:p>
          <a:p>
            <a:pPr marL="285750" indent="-285750" algn="just">
              <a:buFont typeface="Arial" panose="020B0604020202020204" pitchFamily="34" charset="0"/>
              <a:buChar char="•"/>
            </a:pPr>
            <a:r>
              <a:rPr lang="fr-FR" dirty="0"/>
              <a:t>Le plan ORSEC départemental sous la responsabilité du représentant de l'Etat dans le département concerné</a:t>
            </a:r>
          </a:p>
          <a:p>
            <a:endParaRPr lang="fr-FR" dirty="0"/>
          </a:p>
        </p:txBody>
      </p:sp>
    </p:spTree>
    <p:extLst>
      <p:ext uri="{BB962C8B-B14F-4D97-AF65-F5344CB8AC3E}">
        <p14:creationId xmlns:p14="http://schemas.microsoft.com/office/powerpoint/2010/main" val="275789500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ADFBB-D482-4D63-A4E1-04C7411BD83D}"/>
              </a:ext>
            </a:extLst>
          </p:cNvPr>
          <p:cNvSpPr>
            <a:spLocks noGrp="1"/>
          </p:cNvSpPr>
          <p:nvPr>
            <p:ph type="title"/>
          </p:nvPr>
        </p:nvSpPr>
        <p:spPr/>
        <p:txBody>
          <a:bodyPr/>
          <a:lstStyle/>
          <a:p>
            <a:r>
              <a:rPr lang="fr-FR" dirty="0"/>
              <a:t>Le Plan Vigipirate</a:t>
            </a:r>
          </a:p>
        </p:txBody>
      </p:sp>
      <p:sp>
        <p:nvSpPr>
          <p:cNvPr id="3" name="Espace réservé du contenu 2">
            <a:extLst>
              <a:ext uri="{FF2B5EF4-FFF2-40B4-BE49-F238E27FC236}">
                <a16:creationId xmlns:a16="http://schemas.microsoft.com/office/drawing/2014/main" id="{9B903EE3-E141-4734-8499-FC3B05B5F7CA}"/>
              </a:ext>
            </a:extLst>
          </p:cNvPr>
          <p:cNvSpPr>
            <a:spLocks noGrp="1"/>
          </p:cNvSpPr>
          <p:nvPr>
            <p:ph idx="1"/>
          </p:nvPr>
        </p:nvSpPr>
        <p:spPr>
          <a:xfrm>
            <a:off x="1765465" y="1823603"/>
            <a:ext cx="10074234" cy="2357252"/>
          </a:xfrm>
        </p:spPr>
        <p:txBody>
          <a:bodyPr>
            <a:normAutofit fontScale="92500" lnSpcReduction="10000"/>
          </a:bodyPr>
          <a:lstStyle/>
          <a:p>
            <a:pPr marL="0" indent="0" algn="just">
              <a:buNone/>
            </a:pPr>
            <a:r>
              <a:rPr lang="fr-FR" sz="1800" dirty="0"/>
              <a:t>Relevant du Premier ministre, le plan Vigipirate est un outil central du dispositif français contre le terrorisme. Il associe toutes les parties prenantes – l’État, les collectivités territoriales, les entreprises et les citoyens – à une attitude de vigilance, de prévention et de protection. </a:t>
            </a:r>
          </a:p>
          <a:p>
            <a:pPr marL="0" indent="0" algn="just">
              <a:buNone/>
            </a:pPr>
            <a:r>
              <a:rPr lang="fr-FR" sz="1800" dirty="0"/>
              <a:t>Les mots clés sont :</a:t>
            </a:r>
          </a:p>
          <a:p>
            <a:r>
              <a:rPr lang="fr-FR" sz="1800" dirty="0"/>
              <a:t>Vigilance</a:t>
            </a:r>
          </a:p>
          <a:p>
            <a:r>
              <a:rPr lang="fr-FR" sz="1800" dirty="0"/>
              <a:t>Prévention</a:t>
            </a:r>
          </a:p>
          <a:p>
            <a:r>
              <a:rPr lang="fr-FR" sz="1800" dirty="0"/>
              <a:t>Protection</a:t>
            </a:r>
          </a:p>
          <a:p>
            <a:endParaRPr lang="fr-FR" dirty="0"/>
          </a:p>
        </p:txBody>
      </p:sp>
      <p:pic>
        <p:nvPicPr>
          <p:cNvPr id="5124" name="Picture 4">
            <a:extLst>
              <a:ext uri="{FF2B5EF4-FFF2-40B4-BE49-F238E27FC236}">
                <a16:creationId xmlns:a16="http://schemas.microsoft.com/office/drawing/2014/main" id="{4C24966C-0B3E-6B44-B327-6269021AF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606" y="4377540"/>
            <a:ext cx="4190670" cy="23572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lan Vigipirate - Police municipale">
            <a:extLst>
              <a:ext uri="{FF2B5EF4-FFF2-40B4-BE49-F238E27FC236}">
                <a16:creationId xmlns:a16="http://schemas.microsoft.com/office/drawing/2014/main" id="{23834A78-D645-3D4F-9015-AC3E143AB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31" y="4377540"/>
            <a:ext cx="4190670" cy="23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147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4A284-9414-471C-B41E-7AC6447A5FBA}"/>
              </a:ext>
            </a:extLst>
          </p:cNvPr>
          <p:cNvSpPr>
            <a:spLocks noGrp="1"/>
          </p:cNvSpPr>
          <p:nvPr>
            <p:ph type="title"/>
          </p:nvPr>
        </p:nvSpPr>
        <p:spPr/>
        <p:txBody>
          <a:bodyPr/>
          <a:lstStyle/>
          <a:p>
            <a:r>
              <a:rPr lang="fr-FR" dirty="0"/>
              <a:t>Plan POI</a:t>
            </a:r>
          </a:p>
        </p:txBody>
      </p:sp>
      <p:pic>
        <p:nvPicPr>
          <p:cNvPr id="6146" name="Picture 2" descr="PLAN D'OPERATION INTERNE « POI » - Cabinet International NPM| FORMATION|  ETUDE| CONSEIL | Cabinet International NPM| FORMATION| ETUDE| CONSEIL">
            <a:extLst>
              <a:ext uri="{FF2B5EF4-FFF2-40B4-BE49-F238E27FC236}">
                <a16:creationId xmlns:a16="http://schemas.microsoft.com/office/drawing/2014/main" id="{304B4AAF-1061-7B45-A32A-84488C1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335" y="1428750"/>
            <a:ext cx="3621974" cy="22050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lans d&amp;amp;#39;urgence en milieu industriel : l&amp;amp;#39;articulation entre POI, PPI et  PPRT - Face au Risque - le magazine pour piloter les missions sûreté,  incendie et sécurité">
            <a:extLst>
              <a:ext uri="{FF2B5EF4-FFF2-40B4-BE49-F238E27FC236}">
                <a16:creationId xmlns:a16="http://schemas.microsoft.com/office/drawing/2014/main" id="{667D3125-5C13-AF4B-A62E-618C9F183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335" y="4023509"/>
            <a:ext cx="3621974" cy="2205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C7B3B7A-FDFB-FB4F-8123-CB6F53E10F5B}"/>
              </a:ext>
            </a:extLst>
          </p:cNvPr>
          <p:cNvSpPr/>
          <p:nvPr/>
        </p:nvSpPr>
        <p:spPr>
          <a:xfrm>
            <a:off x="1284051" y="2362955"/>
            <a:ext cx="6096000" cy="3416320"/>
          </a:xfrm>
          <a:prstGeom prst="rect">
            <a:avLst/>
          </a:prstGeom>
        </p:spPr>
        <p:txBody>
          <a:bodyPr>
            <a:spAutoFit/>
          </a:bodyPr>
          <a:lstStyle/>
          <a:p>
            <a:pPr algn="just"/>
            <a:r>
              <a:rPr lang="fr-FR" dirty="0">
                <a:solidFill>
                  <a:srgbClr val="575D66"/>
                </a:solidFill>
                <a:latin typeface="HelveticaNeueLTStdRoman"/>
              </a:rPr>
              <a:t>L'objectif du </a:t>
            </a:r>
            <a:r>
              <a:rPr lang="fr-FR" dirty="0">
                <a:solidFill>
                  <a:srgbClr val="575D66"/>
                </a:solidFill>
                <a:latin typeface="HelveticaNeueLTStdBd"/>
              </a:rPr>
              <a:t>POI</a:t>
            </a:r>
            <a:r>
              <a:rPr lang="fr-FR" dirty="0">
                <a:solidFill>
                  <a:srgbClr val="575D66"/>
                </a:solidFill>
                <a:latin typeface="HelveticaNeueLTStdRoman"/>
              </a:rPr>
              <a:t> est de faire face à un accident et de protéger le personnel, les biens et l'environnement de l'établissement.</a:t>
            </a:r>
          </a:p>
          <a:p>
            <a:pPr algn="just"/>
            <a:br>
              <a:rPr lang="fr-FR" dirty="0"/>
            </a:br>
            <a:r>
              <a:rPr lang="fr-FR" dirty="0">
                <a:solidFill>
                  <a:srgbClr val="575D66"/>
                </a:solidFill>
                <a:latin typeface="HelveticaNeueLTStdRoman"/>
              </a:rPr>
              <a:t>Le </a:t>
            </a:r>
            <a:r>
              <a:rPr lang="fr-FR" dirty="0">
                <a:solidFill>
                  <a:srgbClr val="575D66"/>
                </a:solidFill>
                <a:latin typeface="HelveticaNeueLTStdBd"/>
              </a:rPr>
              <a:t>Plan d’Opération Interne (POI):</a:t>
            </a:r>
          </a:p>
          <a:p>
            <a:pPr algn="just"/>
            <a:endParaRPr lang="fr-FR" dirty="0">
              <a:solidFill>
                <a:srgbClr val="575D66"/>
              </a:solidFill>
              <a:latin typeface="HelveticaNeueLTStdBd"/>
            </a:endParaRPr>
          </a:p>
          <a:p>
            <a:pPr algn="just"/>
            <a:r>
              <a:rPr lang="fr-FR" dirty="0">
                <a:solidFill>
                  <a:srgbClr val="575D66"/>
                </a:solidFill>
                <a:latin typeface="HelveticaNeueLTStdBd"/>
              </a:rPr>
              <a:t>-</a:t>
            </a:r>
            <a:r>
              <a:rPr lang="fr-FR" dirty="0">
                <a:solidFill>
                  <a:srgbClr val="575D66"/>
                </a:solidFill>
                <a:latin typeface="HelveticaNeueLTStdRoman"/>
              </a:rPr>
              <a:t> doit être rédigé en prenant en compte les éléments contenus dans l'étude des dangers (notamment les scénarios d'accidents) </a:t>
            </a:r>
          </a:p>
          <a:p>
            <a:pPr algn="just"/>
            <a:endParaRPr lang="fr-FR" dirty="0">
              <a:solidFill>
                <a:srgbClr val="575D66"/>
              </a:solidFill>
              <a:latin typeface="HelveticaNeueLTStdRoman"/>
            </a:endParaRPr>
          </a:p>
          <a:p>
            <a:pPr algn="just"/>
            <a:r>
              <a:rPr lang="fr-FR" dirty="0">
                <a:solidFill>
                  <a:srgbClr val="575D66"/>
                </a:solidFill>
                <a:latin typeface="HelveticaNeueLTStdRoman"/>
              </a:rPr>
              <a:t>- désigne, pour l'établissement, un responsable de son application et un personnel qualifié pour son exécution</a:t>
            </a:r>
            <a:endParaRPr lang="fr-FR" dirty="0"/>
          </a:p>
        </p:txBody>
      </p:sp>
    </p:spTree>
    <p:extLst>
      <p:ext uri="{BB962C8B-B14F-4D97-AF65-F5344CB8AC3E}">
        <p14:creationId xmlns:p14="http://schemas.microsoft.com/office/powerpoint/2010/main" val="602036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0038FC-E6B3-1B42-A655-39042390A7D6}"/>
              </a:ext>
            </a:extLst>
          </p:cNvPr>
          <p:cNvSpPr>
            <a:spLocks noGrp="1"/>
          </p:cNvSpPr>
          <p:nvPr>
            <p:ph type="title"/>
          </p:nvPr>
        </p:nvSpPr>
        <p:spPr/>
        <p:txBody>
          <a:bodyPr/>
          <a:lstStyle/>
          <a:p>
            <a:r>
              <a:rPr lang="fr-FR" dirty="0"/>
              <a:t>Plan PCS</a:t>
            </a:r>
          </a:p>
        </p:txBody>
      </p:sp>
      <p:sp>
        <p:nvSpPr>
          <p:cNvPr id="4" name="Rectangle 3">
            <a:extLst>
              <a:ext uri="{FF2B5EF4-FFF2-40B4-BE49-F238E27FC236}">
                <a16:creationId xmlns:a16="http://schemas.microsoft.com/office/drawing/2014/main" id="{1E1EBFC9-93A9-5E46-87EB-29701B05F2FF}"/>
              </a:ext>
            </a:extLst>
          </p:cNvPr>
          <p:cNvSpPr/>
          <p:nvPr/>
        </p:nvSpPr>
        <p:spPr>
          <a:xfrm>
            <a:off x="2458316" y="2453982"/>
            <a:ext cx="8514484" cy="1200329"/>
          </a:xfrm>
          <a:prstGeom prst="rect">
            <a:avLst/>
          </a:prstGeom>
        </p:spPr>
        <p:txBody>
          <a:bodyPr wrap="square">
            <a:spAutoFit/>
          </a:bodyPr>
          <a:lstStyle/>
          <a:p>
            <a:pPr algn="just"/>
            <a:r>
              <a:rPr lang="fr-FR" dirty="0">
                <a:solidFill>
                  <a:srgbClr val="4D5156"/>
                </a:solidFill>
                <a:latin typeface="arial" panose="020B0604020202020204" pitchFamily="34" charset="0"/>
              </a:rPr>
              <a:t>Le plan communal de sauvegarde est en France un outil réalisé à l'échelle communale, sous la responsabilité du maire, pour planifier les actions des acteurs communaux de la gestion du risque en cas d'évènements majeurs naturels, technologiques ou sanitaires.</a:t>
            </a:r>
            <a:endParaRPr lang="fr-FR" dirty="0"/>
          </a:p>
        </p:txBody>
      </p:sp>
      <p:pic>
        <p:nvPicPr>
          <p:cNvPr id="8194" name="Picture 2" descr="Plan Communal de Sauvegarde (PCS)">
            <a:extLst>
              <a:ext uri="{FF2B5EF4-FFF2-40B4-BE49-F238E27FC236}">
                <a16:creationId xmlns:a16="http://schemas.microsoft.com/office/drawing/2014/main" id="{353265F5-7AC0-284B-A493-2264FC24E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046" y="4821980"/>
            <a:ext cx="36101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irie de Viuz-en-Sallaz Plan Communale de Sauvegarde – PCS">
            <a:extLst>
              <a:ext uri="{FF2B5EF4-FFF2-40B4-BE49-F238E27FC236}">
                <a16:creationId xmlns:a16="http://schemas.microsoft.com/office/drawing/2014/main" id="{C287D648-0B68-6246-8A8B-795B6429B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613" y="4821981"/>
            <a:ext cx="5413598"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3846"/>
      </p:ext>
    </p:extLst>
  </p:cSld>
  <p:clrMapOvr>
    <a:masterClrMapping/>
  </p:clrMapOvr>
  <p:transition spd="slow">
    <p:wipe/>
  </p:transition>
</p:sld>
</file>

<file path=ppt/theme/theme1.xml><?xml version="1.0" encoding="utf-8"?>
<a:theme xmlns:a="http://schemas.openxmlformats.org/drawingml/2006/main" name="Cadrage">
  <a:themeElements>
    <a:clrScheme name="Cadr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TM10001105[[fn=Cadrage]]</Template>
  <TotalTime>1303</TotalTime>
  <Words>1237</Words>
  <Application>Microsoft Office PowerPoint</Application>
  <PresentationFormat>Grand écran</PresentationFormat>
  <Paragraphs>138</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Arial</vt:lpstr>
      <vt:lpstr>Calibri</vt:lpstr>
      <vt:lpstr>Franklin Gothic Book</vt:lpstr>
      <vt:lpstr>HelveticaNeueLTStdBd</vt:lpstr>
      <vt:lpstr>HelveticaNeueLTStdRoman</vt:lpstr>
      <vt:lpstr>Cadrage</vt:lpstr>
      <vt:lpstr>SAE 2.03 : Les plans d’urgence</vt:lpstr>
      <vt:lpstr>Sommaire</vt:lpstr>
      <vt:lpstr>Qu’est ce qu’un plan d’intervention ?</vt:lpstr>
      <vt:lpstr>Pourquoi mettre en place un plan d’intervention ?</vt:lpstr>
      <vt:lpstr>Les plans d’intervention</vt:lpstr>
      <vt:lpstr>Le Plan ORSEC</vt:lpstr>
      <vt:lpstr>Le Plan Vigipirate</vt:lpstr>
      <vt:lpstr>Plan POI</vt:lpstr>
      <vt:lpstr>Plan PCS</vt:lpstr>
      <vt:lpstr>Le Plan NOVI</vt:lpstr>
      <vt:lpstr>Plan national de réponse à un accident nucléaire ou radiologique majeur  </vt:lpstr>
      <vt:lpstr>Le Plan ORSAN</vt:lpstr>
      <vt:lpstr>Le Plan POLMAR</vt:lpstr>
      <vt:lpstr>Le Plan PPI</vt:lpstr>
      <vt:lpstr>PPMS </vt:lpstr>
      <vt:lpstr>Bibliographie</vt:lpstr>
      <vt:lpstr>SAE 2.03 : Les plans d’urgence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 2.03 : Les plans d’urgence</dc:title>
  <dc:creator>[!]sh4m 68[!]</dc:creator>
  <cp:lastModifiedBy>[!]sh4m 68[!]</cp:lastModifiedBy>
  <cp:revision>15</cp:revision>
  <dcterms:created xsi:type="dcterms:W3CDTF">2022-02-27T14:34:08Z</dcterms:created>
  <dcterms:modified xsi:type="dcterms:W3CDTF">2022-03-03T13:10:52Z</dcterms:modified>
</cp:coreProperties>
</file>