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 Thin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22" Type="http://schemas.openxmlformats.org/officeDocument/2006/relationships/font" Target="fonts/RobotoThin-bold.fntdata"/><Relationship Id="rId21" Type="http://schemas.openxmlformats.org/officeDocument/2006/relationships/font" Target="fonts/RobotoThin-regular.fntdata"/><Relationship Id="rId24" Type="http://schemas.openxmlformats.org/officeDocument/2006/relationships/font" Target="fonts/RobotoThin-boldItalic.fntdata"/><Relationship Id="rId23" Type="http://schemas.openxmlformats.org/officeDocument/2006/relationships/font" Target="fonts/RobotoTh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d30afcb21_2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d30afcb21_2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30afcb21_2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30afcb21_2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d30afcb21_2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d30afcb21_2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d30afcb21_2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d30afcb21_2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c18a88d4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c18a88d4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c18a88d4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c18a88d4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c18a88d4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c18a88d4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c18a88d4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c18a88d4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c18a88d4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c18a88d4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c18a88d42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c18a88d4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c18a88d42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c18a88d42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30afcb2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30afcb2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legifrance.gouv.fr/codes/id/LEGIARTI000035640828/2022-01-11/?isSuggest=true" TargetMode="External"/><Relationship Id="rId4" Type="http://schemas.openxmlformats.org/officeDocument/2006/relationships/hyperlink" Target="https://www.legifrance.gouv.fr/codes/section_lc/LEGITEXT000006070633/LEGISCTA000006180980?page=1&amp;pageSize=10&amp;query=Article+L2213-26&amp;searchField=ALL&amp;searchType=ALL&amp;tab_selection=all&amp;typePagination=DEFAULT&amp;anchor=LEGIARTI000042343300#LEGIARTI000042343300" TargetMode="External"/><Relationship Id="rId5" Type="http://schemas.openxmlformats.org/officeDocument/2006/relationships/hyperlink" Target="https://www.legifrance.gouv.fr/codes/id/LEGIARTI000042343300/2022-01-11/?isSuggest=tru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1435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>
                <a:solidFill>
                  <a:srgbClr val="FFFFFF"/>
                </a:solidFill>
              </a:rPr>
              <a:t>Evaluation des risques professionnels d’un Ramoneur</a:t>
            </a:r>
            <a:endParaRPr sz="45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</a:rPr>
              <a:t>Situation d’Apprentissage et </a:t>
            </a:r>
            <a:r>
              <a:rPr lang="fr" sz="2200">
                <a:solidFill>
                  <a:srgbClr val="FFFFFF"/>
                </a:solidFill>
              </a:rPr>
              <a:t>d'Évaluation</a:t>
            </a:r>
            <a:r>
              <a:rPr lang="fr" sz="2200">
                <a:solidFill>
                  <a:srgbClr val="FFFFFF"/>
                </a:solidFill>
              </a:rPr>
              <a:t> 1.01</a:t>
            </a:r>
            <a:endParaRPr sz="1700"/>
          </a:p>
        </p:txBody>
      </p:sp>
      <p:sp>
        <p:nvSpPr>
          <p:cNvPr id="65" name="Google Shape;65;p13"/>
          <p:cNvSpPr txBox="1"/>
          <p:nvPr/>
        </p:nvSpPr>
        <p:spPr>
          <a:xfrm>
            <a:off x="0" y="4627800"/>
            <a:ext cx="3685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ASTIER Florian, DOUTAU Alex, MARTINE Léonie, GAUTIER Maxance, CLUPEAU-ALLARD Léonard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209300" y="4791600"/>
            <a:ext cx="193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</a:rPr>
              <a:t>Promotion 2021- 2022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200" y="45219"/>
            <a:ext cx="3165799" cy="6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449850" y="14172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69800" y="1262275"/>
            <a:ext cx="6708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Analyse de notre travail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facile avec le professionnel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tisfaction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du travail fourni lors des oraux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épartition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fonction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du temps et non pas par l’importance des 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informations</a:t>
            </a: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dites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569800" y="3047875"/>
            <a:ext cx="67089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Vers le semestre 2 …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EPI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Sensibilisation par d’anciens ramoneurs ayant été touchés par certaines maladies ou accidents du travail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Formations sur les postures adéquates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Bibliographie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387900" y="1311300"/>
            <a:ext cx="8305200" cy="32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Contexte : </a:t>
            </a:r>
            <a:endParaRPr/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Chapitre Ier : Obligations de l'employeur. (Articles L4121-1 à L4121-5) - Légifrance (legifrance.gouv.fr)</a:t>
            </a:r>
            <a:endParaRPr sz="1500"/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hlinkClick r:id="rId4"/>
              </a:rPr>
              <a:t>Section 4 : Autres polices (Articles L2213-23 à L2213-34) - Légifrance (legifrance.gouv.fr)</a:t>
            </a:r>
            <a:endParaRPr sz="1900"/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Section 4 : Autres polices (Articles L2213-23 à L2213-34) - Légifrance (legifrance.gouv.fr)</a:t>
            </a:r>
            <a:endParaRPr sz="2200"/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 sz="1700"/>
              <a:t>Présentation global du </a:t>
            </a:r>
            <a:r>
              <a:rPr lang="fr" sz="1700"/>
              <a:t>métier</a:t>
            </a:r>
            <a:r>
              <a:rPr lang="fr" sz="1700"/>
              <a:t> de ramoneur: </a:t>
            </a:r>
            <a:r>
              <a:rPr lang="fr" sz="1500">
                <a:solidFill>
                  <a:schemeClr val="accent5"/>
                </a:solidFill>
              </a:rPr>
              <a:t>https://www.regionsjob.com/observatoire-metiers/fiche/ramoneur</a:t>
            </a:r>
            <a:endParaRPr sz="15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Remerciements</a:t>
            </a:r>
            <a:endParaRPr/>
          </a:p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387900" y="1734726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Nous souhaitons remercier 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 Olivier ROY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Nos professeurs tuteurs : M Didier MORIN, M Jean-Luc DUMAS, M Ludovic TUDURI, M Bruno CAMY-MARMANDE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ctrTitle"/>
          </p:nvPr>
        </p:nvSpPr>
        <p:spPr>
          <a:xfrm>
            <a:off x="1680302" y="111435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>
                <a:solidFill>
                  <a:srgbClr val="FFFFFF"/>
                </a:solidFill>
              </a:rPr>
              <a:t>Evaluation des risques professionnels d’un Ramoneur</a:t>
            </a:r>
            <a:endParaRPr sz="4500"/>
          </a:p>
        </p:txBody>
      </p:sp>
      <p:sp>
        <p:nvSpPr>
          <p:cNvPr id="195" name="Google Shape;195;p25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FFFFFF"/>
                </a:solidFill>
              </a:rPr>
              <a:t>Situation d’Apprentissage et d'Évaluation 1.01</a:t>
            </a:r>
            <a:endParaRPr sz="1700"/>
          </a:p>
        </p:txBody>
      </p:sp>
      <p:sp>
        <p:nvSpPr>
          <p:cNvPr id="196" name="Google Shape;196;p25"/>
          <p:cNvSpPr txBox="1"/>
          <p:nvPr/>
        </p:nvSpPr>
        <p:spPr>
          <a:xfrm>
            <a:off x="0" y="4627800"/>
            <a:ext cx="3685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ASTIER Florian, DOUTAU Alex, MARTINE Léonie, GAUTIER Maxance, CLUPEAU-ALLARD Léonard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7209300" y="4791600"/>
            <a:ext cx="193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</a:rPr>
              <a:t>Promotion 2021- 2022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200" y="45219"/>
            <a:ext cx="3165799" cy="6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/>
              <a:t>Présentation de l’entreprise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/>
              <a:t>Contexte &amp; méthodologie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/>
              <a:t>Présentation globale de l’activité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/>
              <a:t>Tableau APR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/>
              <a:t>Tableau cotation des risques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191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AutoNum type="romanUcPeriod"/>
            </a:pPr>
            <a:r>
              <a:rPr lang="fr"/>
              <a:t>Présentation de l’entreprise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19375"/>
            <a:ext cx="4388199" cy="9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2479900"/>
            <a:ext cx="4388201" cy="239023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6313493" y="1419375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8020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Cédric</a:t>
            </a: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MEYLHEUC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7217990" y="4323326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Employé</a:t>
            </a: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058372" y="3022126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D838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Olivier ROY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4" name="Google Shape;84;p15"/>
          <p:cNvCxnSpPr>
            <a:stCxn id="81" idx="2"/>
            <a:endCxn id="82" idx="0"/>
          </p:cNvCxnSpPr>
          <p:nvPr/>
        </p:nvCxnSpPr>
        <p:spPr>
          <a:xfrm flipH="1" rot="-5400000">
            <a:off x="6304043" y="2640375"/>
            <a:ext cx="2461500" cy="904500"/>
          </a:xfrm>
          <a:prstGeom prst="bentConnector3">
            <a:avLst>
              <a:gd fmla="val 8978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5"/>
          <p:cNvCxnSpPr>
            <a:stCxn id="83" idx="0"/>
            <a:endCxn id="81" idx="2"/>
          </p:cNvCxnSpPr>
          <p:nvPr/>
        </p:nvCxnSpPr>
        <p:spPr>
          <a:xfrm rot="-5400000">
            <a:off x="5874822" y="1814326"/>
            <a:ext cx="1160400" cy="12552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5"/>
          <p:cNvSpPr/>
          <p:nvPr/>
        </p:nvSpPr>
        <p:spPr>
          <a:xfrm>
            <a:off x="7453575" y="3215195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Employé 1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7" name="Google Shape;87;p15"/>
          <p:cNvCxnSpPr>
            <a:stCxn id="86" idx="0"/>
          </p:cNvCxnSpPr>
          <p:nvPr/>
        </p:nvCxnSpPr>
        <p:spPr>
          <a:xfrm flipH="1" rot="5400000">
            <a:off x="7020075" y="2012645"/>
            <a:ext cx="1265100" cy="1140000"/>
          </a:xfrm>
          <a:prstGeom prst="bentConnector3">
            <a:avLst>
              <a:gd fmla="val 6205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5"/>
          <p:cNvSpPr/>
          <p:nvPr/>
        </p:nvSpPr>
        <p:spPr>
          <a:xfrm>
            <a:off x="5058375" y="432332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Employé 2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9" name="Google Shape;89;p15"/>
          <p:cNvCxnSpPr>
            <a:stCxn id="88" idx="0"/>
            <a:endCxn id="81" idx="2"/>
          </p:cNvCxnSpPr>
          <p:nvPr/>
        </p:nvCxnSpPr>
        <p:spPr>
          <a:xfrm rot="-5400000">
            <a:off x="5224275" y="2464970"/>
            <a:ext cx="2461500" cy="1255200"/>
          </a:xfrm>
          <a:prstGeom prst="bentConnector3">
            <a:avLst>
              <a:gd fmla="val 10212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AutoNum type="romanUcPeriod" startAt="2"/>
            </a:pPr>
            <a:r>
              <a:rPr lang="fr"/>
              <a:t>Contexte </a:t>
            </a:r>
            <a:endParaRPr/>
          </a:p>
        </p:txBody>
      </p:sp>
      <p:grpSp>
        <p:nvGrpSpPr>
          <p:cNvPr id="95" name="Google Shape;95;p16"/>
          <p:cNvGrpSpPr/>
          <p:nvPr/>
        </p:nvGrpSpPr>
        <p:grpSpPr>
          <a:xfrm>
            <a:off x="1197097" y="3999355"/>
            <a:ext cx="6749790" cy="887409"/>
            <a:chOff x="1593000" y="2322568"/>
            <a:chExt cx="5957975" cy="687274"/>
          </a:xfrm>
        </p:grpSpPr>
        <p:sp>
          <p:nvSpPr>
            <p:cNvPr id="96" name="Google Shape;96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Sécurité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387859" y="2323742"/>
              <a:ext cx="2971200" cy="68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Equipement de Protection Individuelle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Formation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Ramonage par le bas et par le haut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Risque d’incendie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1197106" y="3310650"/>
            <a:ext cx="6749790" cy="643500"/>
            <a:chOff x="1593000" y="2322568"/>
            <a:chExt cx="5957975" cy="643500"/>
          </a:xfrm>
        </p:grpSpPr>
        <p:sp>
          <p:nvSpPr>
            <p:cNvPr id="104" name="Google Shape;104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Santé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Les substance CMR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Les maladies professionnelles et affections 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1197106" y="2621925"/>
            <a:ext cx="6749790" cy="643500"/>
            <a:chOff x="1593000" y="2322568"/>
            <a:chExt cx="5957975" cy="643500"/>
          </a:xfrm>
        </p:grpSpPr>
        <p:sp>
          <p:nvSpPr>
            <p:cNvPr id="112" name="Google Shape;112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Réglementaire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02C20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B02C20"/>
                  </a:solidFill>
                  <a:latin typeface="Roboto"/>
                  <a:ea typeface="Roboto"/>
                  <a:cs typeface="Roboto"/>
                  <a:sym typeface="Roboto"/>
                </a:rPr>
                <a:t>Code du travail : Article L4121-1 à L4121-5</a:t>
              </a:r>
              <a:endParaRPr sz="1100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Décret du 2 avril 1996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Article L2213-26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" name="Google Shape;119;p16"/>
          <p:cNvGrpSpPr/>
          <p:nvPr/>
        </p:nvGrpSpPr>
        <p:grpSpPr>
          <a:xfrm>
            <a:off x="1197110" y="1689301"/>
            <a:ext cx="6749790" cy="887386"/>
            <a:chOff x="1593000" y="2322568"/>
            <a:chExt cx="5957975" cy="643500"/>
          </a:xfrm>
        </p:grpSpPr>
        <p:sp>
          <p:nvSpPr>
            <p:cNvPr id="120" name="Google Shape;120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Economique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4387850" y="2323743"/>
              <a:ext cx="30957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+ 5000 ramoneurs en France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14% de la population française se chauffe au bois</a:t>
              </a:r>
              <a:endParaRPr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fr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Le bois = énergie la moins chère : 811€ par an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Méthodologie </a:t>
            </a:r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6371222" y="1869351"/>
            <a:ext cx="2122645" cy="2080930"/>
            <a:chOff x="4613295" y="2566361"/>
            <a:chExt cx="1854000" cy="1854000"/>
          </a:xfrm>
        </p:grpSpPr>
        <p:sp>
          <p:nvSpPr>
            <p:cNvPr id="133" name="Google Shape;133;p17"/>
            <p:cNvSpPr/>
            <p:nvPr/>
          </p:nvSpPr>
          <p:spPr>
            <a:xfrm>
              <a:off x="4613295" y="2566361"/>
              <a:ext cx="1854000" cy="1854000"/>
            </a:xfrm>
            <a:prstGeom prst="ellipse">
              <a:avLst/>
            </a:prstGeom>
            <a:solidFill>
              <a:srgbClr val="B02C20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4847333" y="2974364"/>
              <a:ext cx="1472100" cy="10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Utilisation des nouvelles technologies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p17"/>
          <p:cNvGrpSpPr/>
          <p:nvPr/>
        </p:nvGrpSpPr>
        <p:grpSpPr>
          <a:xfrm>
            <a:off x="3510750" y="1869301"/>
            <a:ext cx="2122507" cy="2081031"/>
            <a:chOff x="3581586" y="2037738"/>
            <a:chExt cx="1949400" cy="1974600"/>
          </a:xfrm>
        </p:grpSpPr>
        <p:sp>
          <p:nvSpPr>
            <p:cNvPr id="136" name="Google Shape;136;p17"/>
            <p:cNvSpPr/>
            <p:nvPr/>
          </p:nvSpPr>
          <p:spPr>
            <a:xfrm>
              <a:off x="3581586" y="2037738"/>
              <a:ext cx="1949400" cy="1974600"/>
            </a:xfrm>
            <a:prstGeom prst="ellipse">
              <a:avLst/>
            </a:prstGeom>
            <a:solidFill>
              <a:srgbClr val="D83829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3930767" y="2764339"/>
              <a:ext cx="14379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Toxicologie</a:t>
              </a:r>
              <a:r>
                <a:rPr lang="f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650129" y="1869351"/>
            <a:ext cx="2122645" cy="2080930"/>
            <a:chOff x="3656844" y="1131139"/>
            <a:chExt cx="1854000" cy="1854000"/>
          </a:xfrm>
        </p:grpSpPr>
        <p:sp>
          <p:nvSpPr>
            <p:cNvPr id="139" name="Google Shape;139;p17"/>
            <p:cNvSpPr/>
            <p:nvPr/>
          </p:nvSpPr>
          <p:spPr>
            <a:xfrm>
              <a:off x="3656844" y="1131139"/>
              <a:ext cx="1854000" cy="1854000"/>
            </a:xfrm>
            <a:prstGeom prst="ellipse">
              <a:avLst/>
            </a:prstGeom>
            <a:solidFill>
              <a:srgbClr val="802017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4007658" y="1797437"/>
              <a:ext cx="12906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Ergonomie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SzPct val="100000"/>
              <a:buAutoNum type="romanUcPeriod" startAt="3"/>
            </a:pPr>
            <a:r>
              <a:rPr lang="fr"/>
              <a:t>Présentation globale du métier de ramoneur</a:t>
            </a:r>
            <a:endParaRPr/>
          </a:p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387900" y="1489825"/>
            <a:ext cx="4368300" cy="30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Fonctions :</a:t>
            </a:r>
            <a:endParaRPr u="sng"/>
          </a:p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Technicien spécialiste des conduits de cheminée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Il réalise des nettoyages complets d’installations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Il contrôle le bon fonctionnement des installations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Un salaire net compris entre 1 200 et 4 000 euros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47" name="Google Shape;147;p18"/>
          <p:cNvSpPr txBox="1"/>
          <p:nvPr>
            <p:ph idx="2" type="body"/>
          </p:nvPr>
        </p:nvSpPr>
        <p:spPr>
          <a:xfrm>
            <a:off x="5045975" y="1558525"/>
            <a:ext cx="4023600" cy="25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Une journée de ramoneur :</a:t>
            </a:r>
            <a:endParaRPr i="1" u="sng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6 à 8 </a:t>
            </a:r>
            <a:r>
              <a:rPr lang="fr"/>
              <a:t>ramonages</a:t>
            </a:r>
            <a:r>
              <a:rPr lang="fr"/>
              <a:t> par jours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20 min par </a:t>
            </a:r>
            <a:r>
              <a:rPr lang="fr"/>
              <a:t>ramonage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Utilitaire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48" name="Google Shape;148;p18"/>
          <p:cNvCxnSpPr/>
          <p:nvPr/>
        </p:nvCxnSpPr>
        <p:spPr>
          <a:xfrm>
            <a:off x="4756200" y="1489825"/>
            <a:ext cx="43500" cy="321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AutoNum type="romanUcPeriod" startAt="4"/>
            </a:pPr>
            <a:r>
              <a:rPr lang="fr"/>
              <a:t>Tableau APR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850" y="1659500"/>
            <a:ext cx="6848276" cy="270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AutoNum type="romanUcPeriod" startAt="5"/>
            </a:pPr>
            <a:r>
              <a:rPr lang="fr"/>
              <a:t>Matrice Criticité</a:t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25" y="1962125"/>
            <a:ext cx="4871350" cy="2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7032000" y="977700"/>
            <a:ext cx="17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5285175" y="1377900"/>
            <a:ext cx="1638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Fréquence :</a:t>
            </a:r>
            <a:endParaRPr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: Très rare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: Rare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: Courant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 : Systématique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5285175" y="2814500"/>
            <a:ext cx="3693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Gravité :</a:t>
            </a:r>
            <a:endParaRPr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: Pas d’arrêt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: Arrêt d’une semaine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 : Arrêt de plus d’une semaine à un mois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 : Arrêt de plus d’un mois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 : Mort / handicap continu, prolongé / incapacité à travailler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Tableau de cotation des risques</a:t>
            </a:r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7238"/>
            <a:ext cx="8839204" cy="2281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